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5.jpg" ContentType="image/gif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4141" r:id="rId2"/>
  </p:sldMasterIdLst>
  <p:notesMasterIdLst>
    <p:notesMasterId r:id="rId13"/>
  </p:notesMasterIdLst>
  <p:sldIdLst>
    <p:sldId id="1002" r:id="rId3"/>
    <p:sldId id="274" r:id="rId4"/>
    <p:sldId id="270" r:id="rId5"/>
    <p:sldId id="1003" r:id="rId6"/>
    <p:sldId id="1008" r:id="rId7"/>
    <p:sldId id="1007" r:id="rId8"/>
    <p:sldId id="264" r:id="rId9"/>
    <p:sldId id="1010" r:id="rId10"/>
    <p:sldId id="1009" r:id="rId11"/>
    <p:sldId id="1005" r:id="rId12"/>
  </p:sldIdLst>
  <p:sldSz cx="12192000" cy="6858000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Garcia" initials="B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9E7"/>
    <a:srgbClr val="0000FF"/>
    <a:srgbClr val="A19C72"/>
    <a:srgbClr val="CCCCCC"/>
    <a:srgbClr val="8BBCC0"/>
    <a:srgbClr val="8A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C61-47E4-9935-B5D78EE938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C61-47E4-9935-B5D78EE938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49F-48B5-9BAB-33F05AAB06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49F-48B5-9BAB-33F05AAB06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D6E-434F-A685-935A15D1D37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61-47E4-9935-B5D78EE9389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12,21%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C61-47E4-9935-B5D78EE9389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20,63%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49F-48B5-9BAB-33F05AAB06C1}"/>
                </c:ext>
              </c:extLst>
            </c:dLbl>
            <c:dLbl>
              <c:idx val="3"/>
              <c:layout>
                <c:manualLayout>
                  <c:x val="6.6873762507101975E-2"/>
                  <c:y val="8.58394995528342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4,28%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49F-48B5-9BAB-33F05AAB06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6,36%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D6E-434F-A685-935A15D1D37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HOSPITALARIO</c:v>
                </c:pt>
                <c:pt idx="1">
                  <c:v>ATENCIÓN PRIMARIA</c:v>
                </c:pt>
                <c:pt idx="2">
                  <c:v>OTROS</c:v>
                </c:pt>
                <c:pt idx="3">
                  <c:v>EN PARO</c:v>
                </c:pt>
                <c:pt idx="4">
                  <c:v>EJERCICIO PRIVADO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>
                  <c:v>0.56489999999999996</c:v>
                </c:pt>
                <c:pt idx="1">
                  <c:v>0.20630000000000001</c:v>
                </c:pt>
                <c:pt idx="2">
                  <c:v>0.1221</c:v>
                </c:pt>
                <c:pt idx="3">
                  <c:v>4.2799999999999998E-2</c:v>
                </c:pt>
                <c:pt idx="4">
                  <c:v>6.3600000000000004E-2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1-47E4-9935-B5D78EE9389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tablaMotivo!$A$23:$A$27</c:f>
              <c:strCache>
                <c:ptCount val="5"/>
                <c:pt idx="0">
                  <c:v>Trabajo</c:v>
                </c:pt>
                <c:pt idx="1">
                  <c:v>Trámites administrativos</c:v>
                </c:pt>
                <c:pt idx="2">
                  <c:v>Cooperación al desarrollo </c:v>
                </c:pt>
                <c:pt idx="3">
                  <c:v>Estudios</c:v>
                </c:pt>
                <c:pt idx="4">
                  <c:v>Otros</c:v>
                </c:pt>
              </c:strCache>
            </c:strRef>
          </c:cat>
          <c:val>
            <c:numRef>
              <c:f>tablaMotivo!$B$23:$B$27</c:f>
              <c:numCache>
                <c:formatCode>0.00%</c:formatCode>
                <c:ptCount val="5"/>
                <c:pt idx="0">
                  <c:v>0.73</c:v>
                </c:pt>
                <c:pt idx="1">
                  <c:v>0.16300000000000001</c:v>
                </c:pt>
                <c:pt idx="2">
                  <c:v>5.3999999999999999E-2</c:v>
                </c:pt>
                <c:pt idx="3">
                  <c:v>3.7999999999999999E-2</c:v>
                </c:pt>
                <c:pt idx="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A-42B9-87B7-D64A002FE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5871968"/>
        <c:axId val="1675876544"/>
      </c:barChart>
      <c:catAx>
        <c:axId val="167587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s-ES"/>
          </a:p>
        </c:txPr>
        <c:crossAx val="1675876544"/>
        <c:crosses val="autoZero"/>
        <c:auto val="1"/>
        <c:lblAlgn val="ctr"/>
        <c:lblOffset val="100"/>
        <c:noMultiLvlLbl val="0"/>
      </c:catAx>
      <c:valAx>
        <c:axId val="167587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7587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solidFill>
        <a:schemeClr val="bg2">
          <a:lumMod val="90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222222222222221E-2"/>
          <c:y val="2.1539244309302579E-2"/>
          <c:w val="0.93888888888888888"/>
          <c:h val="0.8619176953735447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sx="2000" sy="2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78-4D00-AEAA-DC8F8C93AA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78-4D00-AEAA-DC8F8C93AA2F}"/>
              </c:ext>
            </c:extLst>
          </c:dPt>
          <c:cat>
            <c:strRef>
              <c:f>tablaPorSexo!$D$1:$D$2</c:f>
              <c:strCache>
                <c:ptCount val="2"/>
                <c:pt idx="0">
                  <c:v>Mujer</c:v>
                </c:pt>
                <c:pt idx="1">
                  <c:v>Hombre</c:v>
                </c:pt>
              </c:strCache>
            </c:strRef>
          </c:cat>
          <c:val>
            <c:numRef>
              <c:f>tablaPorSexo!$E$1:$E$2</c:f>
              <c:numCache>
                <c:formatCode>0.00%</c:formatCode>
                <c:ptCount val="2"/>
                <c:pt idx="0">
                  <c:v>0.51429999999999998</c:v>
                </c:pt>
                <c:pt idx="1">
                  <c:v>0.48570000000000002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78-4D00-AEAA-DC8F8C93A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39686488006741866"/>
          <c:y val="0.77948465722558058"/>
          <c:w val="0.24185144617373613"/>
          <c:h val="0.1856731316704423"/>
        </c:manualLayout>
      </c:layout>
      <c:overlay val="0"/>
      <c:spPr>
        <a:noFill/>
        <a:ln>
          <a:noFill/>
        </a:ln>
        <a:effectLst>
          <a:outerShdw blurRad="50800" dist="50800" dir="5400000" sx="8000" sy="8000" algn="ctr" rotWithShape="0">
            <a:srgbClr val="000000">
              <a:alpha val="43137"/>
            </a:srgb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bg2">
          <a:lumMod val="7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0.44245</cdr:x>
      <cdr:y>0.43408</cdr:y>
    </cdr:from>
    <cdr:to>
      <cdr:x>0.58166</cdr:x>
      <cdr:y>0.5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0841F125-9671-49BF-AAB6-B940F0151C13}"/>
            </a:ext>
          </a:extLst>
        </cdr:cNvPr>
        <cdr:cNvSpPr/>
      </cdr:nvSpPr>
      <cdr:spPr>
        <a:xfrm xmlns:a="http://schemas.openxmlformats.org/drawingml/2006/main">
          <a:off x="2376719" y="1835194"/>
          <a:ext cx="747792" cy="278675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75000"/>
            <a:lumOff val="2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sz="1400" b="1" dirty="0">
              <a:solidFill>
                <a:schemeClr val="bg1"/>
              </a:solidFill>
            </a:rPr>
            <a:t>56,49%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F95BA52-2487-4A50-A74A-988D8A8984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D641DB-CABE-4E6B-BA5A-3314257796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39D7F4-7A95-4BF5-82CF-C6D3CCBE3881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60977317-3EAE-4489-9C46-4F7E5684DC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ED8D5A7F-AC04-4191-A6B4-888384188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C20652-C270-466C-9617-0505206D3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4DA30E-5289-4C12-9E6D-94CD95B7D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1CC299-81E7-485E-9AA5-A5F8293EB8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>
            <a:extLst>
              <a:ext uri="{FF2B5EF4-FFF2-40B4-BE49-F238E27FC236}">
                <a16:creationId xmlns:a16="http://schemas.microsoft.com/office/drawing/2014/main" id="{35E37FFF-1010-4739-A255-4094DDE29F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76500" y="1003300"/>
            <a:ext cx="4799013" cy="2700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notas 2">
            <a:extLst>
              <a:ext uri="{FF2B5EF4-FFF2-40B4-BE49-F238E27FC236}">
                <a16:creationId xmlns:a16="http://schemas.microsoft.com/office/drawing/2014/main" id="{2EF674F6-9DAA-4EDE-855C-67FEC9394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8436" name="Marcador de número de diapositiva 3">
            <a:extLst>
              <a:ext uri="{FF2B5EF4-FFF2-40B4-BE49-F238E27FC236}">
                <a16:creationId xmlns:a16="http://schemas.microsoft.com/office/drawing/2014/main" id="{8BD27FBE-819C-4B2B-A36F-283761DEF5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DC5E9-3A68-44F2-A43E-5198843B867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D1B75F9C-0696-49A6-8CD4-9BFCCDAD4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76500" y="1003300"/>
            <a:ext cx="4799013" cy="2700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>
            <a:extLst>
              <a:ext uri="{FF2B5EF4-FFF2-40B4-BE49-F238E27FC236}">
                <a16:creationId xmlns:a16="http://schemas.microsoft.com/office/drawing/2014/main" id="{42BA9778-E287-4D40-9E31-2566A99FC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AC875B0C-B5AA-481C-8125-B3844CE4A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DC527-BD0B-47AA-BEE7-3C57D78C0525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EE888C82-C6C8-4016-86C5-AEB4C4B449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76500" y="1003300"/>
            <a:ext cx="4799013" cy="2700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>
            <a:extLst>
              <a:ext uri="{FF2B5EF4-FFF2-40B4-BE49-F238E27FC236}">
                <a16:creationId xmlns:a16="http://schemas.microsoft.com/office/drawing/2014/main" id="{C20A9146-FC23-4469-B31A-242803B63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AE869250-08AC-4390-8B9C-E81329AC2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9A969-4F5B-4722-AC5A-8ECB532E194A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4DF67D77-E1D5-491C-89DC-61FF49CC5E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76500" y="1003300"/>
            <a:ext cx="4799013" cy="2700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Marcador de notas 2">
            <a:extLst>
              <a:ext uri="{FF2B5EF4-FFF2-40B4-BE49-F238E27FC236}">
                <a16:creationId xmlns:a16="http://schemas.microsoft.com/office/drawing/2014/main" id="{60D632AF-84FF-4BB6-8BFC-432143AE6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7B1DF7D3-08DD-478A-966F-328D17D9F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BD6BD9-360C-4A45-99C9-299F3E175C94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575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3D2C9A0C-9DEB-41A9-9BF6-57A42C8F3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76500" y="1003300"/>
            <a:ext cx="4799013" cy="2700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FF5C4429-29FD-4FC2-A205-F355F18F0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CB292EFF-8A65-4C97-9CFF-CC03C72AB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AAA8F9-0F93-481B-A202-D2CE04547641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imagen de diapositiva 1">
            <a:extLst>
              <a:ext uri="{FF2B5EF4-FFF2-40B4-BE49-F238E27FC236}">
                <a16:creationId xmlns:a16="http://schemas.microsoft.com/office/drawing/2014/main" id="{B5ACC395-00AB-4DA2-B6A4-FD178745C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76500" y="1003300"/>
            <a:ext cx="4799013" cy="2700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Marcador de notas 2">
            <a:extLst>
              <a:ext uri="{FF2B5EF4-FFF2-40B4-BE49-F238E27FC236}">
                <a16:creationId xmlns:a16="http://schemas.microsoft.com/office/drawing/2014/main" id="{4CAA9042-7779-4B49-88F8-1E40B64C5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33796" name="Marcador de número de diapositiva 3">
            <a:extLst>
              <a:ext uri="{FF2B5EF4-FFF2-40B4-BE49-F238E27FC236}">
                <a16:creationId xmlns:a16="http://schemas.microsoft.com/office/drawing/2014/main" id="{7614A141-4C36-44FE-B8E3-0B0323B33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A8FBC-11C5-418D-A931-B12A39FF05C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19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8D37BD-3218-4601-9B49-0A5E232B86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3E37458C-AE59-44DE-9250-18179575C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026025"/>
            <a:ext cx="6554788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4312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9D002-6BB9-4A0E-9FAE-52AF357E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342F-8794-49E6-952C-9FDC36C79C8C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975C5-C33C-484F-B6F4-7EEA4508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CF1BD-CEDF-4D40-AD86-0DD5434C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A595-2470-4264-B36D-29908DE6A0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5100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5C111-C968-4B00-828D-00339539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3836-040D-41AE-AFC4-2BE64B6F5797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CBFE-3D59-4396-A503-F3B3321F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D282D-EAAE-4ADA-A4BD-E392D81D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2CE5-1332-4F30-8F24-5306AC5A44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87555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341D23C-34C9-4B29-A5DC-9EA0AF0708E7}"/>
              </a:ext>
            </a:extLst>
          </p:cNvPr>
          <p:cNvSpPr/>
          <p:nvPr userDrawn="1"/>
        </p:nvSpPr>
        <p:spPr>
          <a:xfrm>
            <a:off x="0" y="-17463"/>
            <a:ext cx="12192000" cy="1054101"/>
          </a:xfrm>
          <a:prstGeom prst="rect">
            <a:avLst/>
          </a:prstGeom>
          <a:solidFill>
            <a:srgbClr val="4D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Myriad Pro" panose="020B0503030403020204" pitchFamily="34" charset="0"/>
            </a:endParaRP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020D0A24-F5DF-467C-96C0-A9A91D37F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30163"/>
            <a:ext cx="531495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388" y="1281289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4788" y="181151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Myriad Pro" panose="020B0503030403020204" pitchFamily="34" charset="0"/>
              </a:defRPr>
            </a:lvl1pPr>
            <a:lvl2pPr>
              <a:defRPr sz="2800">
                <a:latin typeface="Myriad Pro" panose="020B0503030403020204" pitchFamily="34" charset="0"/>
              </a:defRPr>
            </a:lvl2pPr>
            <a:lvl3pPr>
              <a:defRPr sz="2400">
                <a:latin typeface="Myriad Pro" panose="020B0503030403020204" pitchFamily="34" charset="0"/>
              </a:defRPr>
            </a:lvl3pPr>
            <a:lvl4pPr>
              <a:defRPr sz="2000">
                <a:latin typeface="Myriad Pro" panose="020B0503030403020204" pitchFamily="34" charset="0"/>
              </a:defRPr>
            </a:lvl4pPr>
            <a:lvl5pPr>
              <a:defRPr sz="2000">
                <a:latin typeface="Myriad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41388" y="2881489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122551" y="352360"/>
            <a:ext cx="37973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7087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526CBB6-6B05-4162-B5BB-9DA5542AC8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6A5C1C2F-CC07-40C1-9AA0-9D12B2AD5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725986"/>
            <a:ext cx="6554788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4345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6CFEED5-3867-441E-8D34-4FADDFD9759E}"/>
              </a:ext>
            </a:extLst>
          </p:cNvPr>
          <p:cNvSpPr/>
          <p:nvPr/>
        </p:nvSpPr>
        <p:spPr>
          <a:xfrm>
            <a:off x="1588" y="0"/>
            <a:ext cx="12190412" cy="1030288"/>
          </a:xfrm>
          <a:prstGeom prst="rect">
            <a:avLst/>
          </a:prstGeom>
          <a:solidFill>
            <a:srgbClr val="4D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1080001"/>
            <a:ext cx="10515600" cy="132622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2435191"/>
            <a:ext cx="10515600" cy="3744945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0733E12-D747-4746-A556-3F2744B7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5BA4-22A1-48C3-93EE-32F18D946A9F}" type="datetimeFigureOut">
              <a:rPr lang="es-ES_tradnl"/>
              <a:pPr>
                <a:defRPr/>
              </a:pPr>
              <a:t>14/01/2022</a:t>
            </a:fld>
            <a:endParaRPr lang="es-ES_tradnl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179DA1-B1BC-41A3-882B-88DB8A5E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54E6EB-C730-4B39-92A1-5122B289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3BC17-C79A-4C62-AA10-11E19A11782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2064266-D078-4DFB-81C8-A5AE9C364159}"/>
              </a:ext>
            </a:extLst>
          </p:cNvPr>
          <p:cNvGrpSpPr/>
          <p:nvPr userDrawn="1"/>
        </p:nvGrpSpPr>
        <p:grpSpPr>
          <a:xfrm>
            <a:off x="1588" y="79668"/>
            <a:ext cx="5114925" cy="950620"/>
            <a:chOff x="0" y="-20638"/>
            <a:chExt cx="5114925" cy="950620"/>
          </a:xfrm>
        </p:grpSpPr>
        <p:pic>
          <p:nvPicPr>
            <p:cNvPr id="5" name="Imagen 7">
              <a:extLst>
                <a:ext uri="{FF2B5EF4-FFF2-40B4-BE49-F238E27FC236}">
                  <a16:creationId xmlns:a16="http://schemas.microsoft.com/office/drawing/2014/main" id="{92D3299B-1F57-43BD-9498-70B03054D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638"/>
              <a:ext cx="4429125" cy="900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DB36EEC-3AA5-48D5-B1DB-1A32D563D5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45231" y="6349"/>
              <a:ext cx="769694" cy="923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90835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249FAEA-C755-42E1-AC8A-99350AA6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5CC819E-CF46-4FAE-8E91-7B3A82BCC380}"/>
              </a:ext>
            </a:extLst>
          </p:cNvPr>
          <p:cNvGrpSpPr/>
          <p:nvPr userDrawn="1"/>
        </p:nvGrpSpPr>
        <p:grpSpPr>
          <a:xfrm>
            <a:off x="1662113" y="2666065"/>
            <a:ext cx="8624616" cy="2106896"/>
            <a:chOff x="1166813" y="2184533"/>
            <a:chExt cx="8624616" cy="2106896"/>
          </a:xfrm>
        </p:grpSpPr>
        <p:pic>
          <p:nvPicPr>
            <p:cNvPr id="3" name="Imagen 7">
              <a:extLst>
                <a:ext uri="{FF2B5EF4-FFF2-40B4-BE49-F238E27FC236}">
                  <a16:creationId xmlns:a16="http://schemas.microsoft.com/office/drawing/2014/main" id="{A50A0477-3E8E-46C6-A587-8D70AC542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813" y="2387600"/>
              <a:ext cx="6554787" cy="13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58ECE5D6-056C-4AD2-AC9B-03BCDA5CB88F}"/>
                </a:ext>
              </a:extLst>
            </p:cNvPr>
            <p:cNvGrpSpPr/>
            <p:nvPr userDrawn="1"/>
          </p:nvGrpSpPr>
          <p:grpSpPr>
            <a:xfrm>
              <a:off x="8020320" y="2184533"/>
              <a:ext cx="1771109" cy="2106896"/>
              <a:chOff x="7208565" y="4461008"/>
              <a:chExt cx="1771109" cy="2106896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C1E1CA1C-8A3C-4C03-B0DC-D39D41E76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2366" y="4461008"/>
                <a:ext cx="1623509" cy="1645843"/>
              </a:xfrm>
              <a:prstGeom prst="rect">
                <a:avLst/>
              </a:prstGeom>
            </p:spPr>
          </p:pic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763FB05-217E-4C1F-9C78-D0C411F9D5FD}"/>
                  </a:ext>
                </a:extLst>
              </p:cNvPr>
              <p:cNvSpPr txBox="1"/>
              <p:nvPr/>
            </p:nvSpPr>
            <p:spPr>
              <a:xfrm>
                <a:off x="7208565" y="6229350"/>
                <a:ext cx="17711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" dirty="0">
                    <a:solidFill>
                      <a:schemeClr val="bg1"/>
                    </a:solidFill>
                    <a:latin typeface="Titillium Web" panose="00000500000000000000" pitchFamily="2" charset="0"/>
                  </a:rPr>
                  <a:t>CIEN AÑOS COMPROMETIDOS CON LA SOCIEDAD Y LOS MÉDICOS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022459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EC75E-CC79-4A1A-8664-30A0D855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BD89-1E31-4F81-908C-B8565351EFC3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6EF36-E765-4E16-8DE8-ED16506A6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D5ED5-7A08-4CE0-AE91-EC7AF7FD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DADA-7AF9-428E-9635-E4BD7BA266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91648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BDFE9-01DB-4676-9CCE-7D569CAF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B110-FB53-4996-A63C-2DA60F7ECFCA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F43A8D-B186-4233-9FFC-32A94302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6DBB7E-ED76-47A1-8B98-CFA68925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603F7-05EF-4A48-89EE-BFCA7D4945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05971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E2FE7-5A35-434A-8D34-19113C92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7BA3-23E1-4E3A-9D97-1FEFA763CB82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76DD0-1BAD-47EB-A36F-9CF25A97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6F864-9634-48BF-801E-8205BB5B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FCE4-A082-4116-BA53-D0896B1665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0734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EB102-BE96-46D5-BE4D-F5AB37E3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5456-FE01-4D57-A6E8-70B485B7A739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6172C-D8BA-4C11-99C0-6731346B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2BDCD-5713-462A-A83F-059C68F5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F203-1E76-49C6-910A-1782A437AD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96196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917F60A-A701-4B7B-8870-D91CCB8B3FBF}"/>
              </a:ext>
            </a:extLst>
          </p:cNvPr>
          <p:cNvSpPr/>
          <p:nvPr/>
        </p:nvSpPr>
        <p:spPr>
          <a:xfrm>
            <a:off x="1588" y="0"/>
            <a:ext cx="12190412" cy="1030288"/>
          </a:xfrm>
          <a:prstGeom prst="rect">
            <a:avLst/>
          </a:prstGeom>
          <a:solidFill>
            <a:srgbClr val="4D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5A4E16C8-C13D-48E6-BE27-AD96EF886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53149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1080001"/>
            <a:ext cx="10515600" cy="132622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2435191"/>
            <a:ext cx="10515600" cy="3744945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7B1DFF8-DBF4-4B3E-A395-9BADB5FA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913F-3FE6-41AE-925C-A26BF4DC79A6}" type="datetimeFigureOut">
              <a:rPr lang="es-ES_tradnl"/>
              <a:pPr>
                <a:defRPr/>
              </a:pPr>
              <a:t>14/01/2022</a:t>
            </a:fld>
            <a:endParaRPr lang="es-ES_tradnl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574740-93F6-4292-A1A8-F2E28A6C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DB3B27-F11A-4239-A067-EF019F7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DE49-D67F-44BD-8A38-92DC8952246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075871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8F773-D679-491E-8980-3A81CED8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5910F-BFF0-45C1-A55C-55B81BBF8693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74274-2C32-41DA-B876-87AA6DBF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FF5E2-0772-44DD-B8C7-41740521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784C-6863-4F4B-AACA-E8697A21E0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14998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A7428-200D-4813-8042-7CCE1658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B3335-B0AB-495B-8BD3-ABEB8D979786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82189-F373-4F4D-9C74-2BD1817E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07881-146B-4B8E-9E20-D8D1DBDA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ABB8-E628-4193-A24E-B6C9F58E66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60788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AA3EA-593B-4644-81FE-CCACB1DF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86F1F-4A4A-4A22-9B01-87AF14D1EFEF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1E780-CE45-4E0A-BBD6-2B57C358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1C8A4-A88A-4089-B1FB-FD763398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CF51-FADE-4392-9FFD-4E34E25FD0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69725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9E116-1659-41AB-8120-35E56DE8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C264-3C0C-4914-A640-B671A62CFC18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57B4-291E-4899-801E-69058273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F3846-DB15-4353-B708-74E25019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6A57-E79F-4BD9-A35E-ED67B701C2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90246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1D30804-6458-4E20-9E73-C5FDD361A9D4}"/>
              </a:ext>
            </a:extLst>
          </p:cNvPr>
          <p:cNvSpPr/>
          <p:nvPr userDrawn="1"/>
        </p:nvSpPr>
        <p:spPr>
          <a:xfrm>
            <a:off x="0" y="-17463"/>
            <a:ext cx="12192000" cy="1054101"/>
          </a:xfrm>
          <a:prstGeom prst="rect">
            <a:avLst/>
          </a:prstGeom>
          <a:solidFill>
            <a:srgbClr val="4D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Myriad Pro" panose="020B0503030403020204" pitchFamily="34" charset="0"/>
            </a:endParaRP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4424C994-5AFA-444C-9CDF-64085CAC73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30163"/>
            <a:ext cx="531495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388" y="1281289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4788" y="181151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Myriad Pro" panose="020B0503030403020204" pitchFamily="34" charset="0"/>
              </a:defRPr>
            </a:lvl1pPr>
            <a:lvl2pPr>
              <a:defRPr sz="2800">
                <a:latin typeface="Myriad Pro" panose="020B0503030403020204" pitchFamily="34" charset="0"/>
              </a:defRPr>
            </a:lvl2pPr>
            <a:lvl3pPr>
              <a:defRPr sz="2400">
                <a:latin typeface="Myriad Pro" panose="020B0503030403020204" pitchFamily="34" charset="0"/>
              </a:defRPr>
            </a:lvl3pPr>
            <a:lvl4pPr>
              <a:defRPr sz="2000">
                <a:latin typeface="Myriad Pro" panose="020B0503030403020204" pitchFamily="34" charset="0"/>
              </a:defRPr>
            </a:lvl4pPr>
            <a:lvl5pPr>
              <a:defRPr sz="2000">
                <a:latin typeface="Myriad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41388" y="2881489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122551" y="352360"/>
            <a:ext cx="37973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14257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7DCCF68-91A5-40EC-9C9E-0770C340AD4F}"/>
              </a:ext>
            </a:extLst>
          </p:cNvPr>
          <p:cNvSpPr/>
          <p:nvPr userDrawn="1"/>
        </p:nvSpPr>
        <p:spPr>
          <a:xfrm>
            <a:off x="0" y="-17463"/>
            <a:ext cx="12192000" cy="1054101"/>
          </a:xfrm>
          <a:prstGeom prst="rect">
            <a:avLst/>
          </a:prstGeom>
          <a:solidFill>
            <a:srgbClr val="4D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Myriad Pro" panose="020B0503030403020204" pitchFamily="34" charset="0"/>
            </a:endParaRPr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9EB2A8F0-3B05-4099-8A3C-2174BEF061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30163"/>
            <a:ext cx="531495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yriad Pro" panose="020B0503030403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122551" y="352360"/>
            <a:ext cx="37973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93305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E7345A7-F49B-4C92-A12F-9B946C2E64FF}"/>
              </a:ext>
            </a:extLst>
          </p:cNvPr>
          <p:cNvSpPr/>
          <p:nvPr userDrawn="1"/>
        </p:nvSpPr>
        <p:spPr>
          <a:xfrm>
            <a:off x="0" y="-17463"/>
            <a:ext cx="12192000" cy="1054101"/>
          </a:xfrm>
          <a:prstGeom prst="rect">
            <a:avLst/>
          </a:prstGeom>
          <a:solidFill>
            <a:srgbClr val="4D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8F676B9E-83D5-4072-A55D-284A8E01F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30163"/>
            <a:ext cx="531495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EBA962-8F9D-49C9-864B-5E941273A8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</a:blip>
          <a:stretch>
            <a:fillRect/>
          </a:stretch>
        </p:blipFill>
        <p:spPr>
          <a:xfrm>
            <a:off x="0" y="1036638"/>
            <a:ext cx="121920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8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93F5273-5DEB-4136-9A4E-0C8DCB99C7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B026B037-9C94-46C9-8524-8A8C2A71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387600"/>
            <a:ext cx="655478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64010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1C1C7-C802-4458-B545-A66C6105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CE37-EFFB-4BD7-BE46-875C76FE00AE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92345-F276-4688-B840-FBCA95E3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8F79C-A0D9-40BC-AC85-DD8D58F3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6D15-A3CC-4AA5-807B-F1B1FC1FE7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8051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A09AA6-9AB3-4E87-83C0-932BA570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DC2B-0EC9-470C-8E72-BD5EBAD05F9B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6EA0D-1606-4C3B-8977-2B229779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B7175-B407-41D1-97B5-88E67D8D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6022C-50B3-4827-B3EE-CCB248D88E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25333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CF59A-0F22-4E03-B9F8-035F7E85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66515-83E2-4668-B9E0-A55E759A8D18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EEB93-8ABA-4B52-BCAD-A949013E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7124B-EB60-4BE0-901A-E5E3E84A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F478-8ABD-4A74-A2CD-EAAFC02DBD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7066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7FC1CC-CEFD-4591-A731-7F12B1CF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5343D-BBD7-4B32-A180-C95EC104A220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0D7FB-5458-4E18-8FC9-1C5CCF0A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DF0F2-5222-4B1D-82B5-E7443B5F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B647-5173-446A-8EA4-7E697B82D0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75409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9AAE1-DE23-40C6-99AD-9751B805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36ADD-5A3D-4B20-A38B-C9B0BD18FC31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5C2ED-5F4F-4A9E-946A-F8AEF74C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2BE6A-567C-467B-8F73-E79D1ED2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CC55-035B-402C-B229-BF21F47218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44820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426CD-FF75-494D-817C-DDCCB0AB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ECCE-64F2-495B-B9F2-FD7FD9662C89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246A9-3764-417E-984A-22980389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5D320-B714-497F-873E-087BFBF8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57D2-7519-41A3-ACC1-D5AFA4EE30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542173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1DF45A-804B-4C27-B16B-2B08FB3F6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582C72-327E-4E12-9ACD-D6AC01E68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2FC8C-75DE-425C-9E5C-5B5CD1023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030D2E-02C2-441B-A93D-834B030FEBE8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46F68-9289-4709-9D50-813227627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BB5D7-0639-4683-AA2F-1D81C147C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3C6477-B300-4177-8C1E-AC8CDE819E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E14DDA0-D05A-4B7F-9BF5-5C53F3721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F57040-870A-453B-81CC-C5C5EC642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07F47-CBF2-437E-B004-8D62B77EF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DBF0B4-D0B9-4020-9941-46F70CCB60AD}" type="datetimeFigureOut">
              <a:rPr lang="es-ES"/>
              <a:pPr>
                <a:defRPr/>
              </a:pPr>
              <a:t>14/01/2022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B85-0DE5-4C21-9DCD-A9CAAAC47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3697-CE77-4B16-8E47-9626A93A4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333885-FE41-4062-AD09-0499836CB2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8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evistachilenadeanestesia.cl/traqueostomia-percutanea-por-anestesiologos-descripcion-de-tecnica-con-control-fibro-broncoscopico-directo-y-resultados-en-unidad-de-cuidados-intensivos-y-grandes-quemados/" TargetMode="External"/><Relationship Id="rId13" Type="http://schemas.openxmlformats.org/officeDocument/2006/relationships/image" Target="../media/image13.jpg"/><Relationship Id="rId18" Type="http://schemas.openxmlformats.org/officeDocument/2006/relationships/hyperlink" Target="http://www.tecnicosradiologia.com/2013_06_01_archive.html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12" Type="http://schemas.openxmlformats.org/officeDocument/2006/relationships/hyperlink" Target="https://lupinepublishers.com/orthopedics-sportsmedicine-journal/" TargetMode="External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es.wikipedia.org/wiki/Cirug%C3%ADa" TargetMode="Externa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medicosfamiliares.com/entrar.html" TargetMode="External"/><Relationship Id="rId11" Type="http://schemas.openxmlformats.org/officeDocument/2006/relationships/image" Target="../media/image12.jpg"/><Relationship Id="rId5" Type="http://schemas.openxmlformats.org/officeDocument/2006/relationships/image" Target="../media/image9.jpg"/><Relationship Id="rId15" Type="http://schemas.openxmlformats.org/officeDocument/2006/relationships/image" Target="../media/image14.JPG"/><Relationship Id="rId10" Type="http://schemas.openxmlformats.org/officeDocument/2006/relationships/hyperlink" Target="https://www.engenerico.com/erradicando-mitos-sobre-la-pediatria/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s://www.sienanews.it/salute/la-scuola-oculistica-senese-e-quella-romana-insieme-per-oftalmologia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infoicscat.wordpress.com/2016/05/18/una-de-cada-deu-dones-que-dona-a-llum-al-trueta-sen-va-a-casa-abans-de-les-primeres-24-hor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781E6D58-9E14-4DFE-827A-EA046F79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70511"/>
            <a:ext cx="10848893" cy="578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CuadroTexto 2">
            <a:extLst>
              <a:ext uri="{FF2B5EF4-FFF2-40B4-BE49-F238E27FC236}">
                <a16:creationId xmlns:a16="http://schemas.microsoft.com/office/drawing/2014/main" id="{945967BD-E2EA-42FF-8581-7F27205C6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1643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B8B833D-730A-47ED-8056-9C29870B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3652838"/>
            <a:ext cx="45005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Apple Text"/>
                <a:ea typeface="Myriad Apple Text"/>
                <a:cs typeface="Myriad Apple Tex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07FF1F4-987E-441E-8CC1-C22125B3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s-E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Apple Text" charset="0"/>
                <a:ea typeface="Myriad Apple Text" charset="0"/>
                <a:cs typeface="Myriad Apple Text" charset="0"/>
              </a:rPr>
            </a:br>
            <a:br>
              <a:rPr lang="es-E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Apple Text" charset="0"/>
                <a:ea typeface="Myriad Apple Text" charset="0"/>
                <a:cs typeface="Myriad Apple Text" charset="0"/>
              </a:rPr>
            </a:br>
            <a:br>
              <a:rPr lang="es-E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Apple Text" charset="0"/>
                <a:ea typeface="Myriad Apple Text" charset="0"/>
                <a:cs typeface="Myriad Apple Text" charset="0"/>
              </a:rPr>
            </a:br>
            <a:br>
              <a:rPr lang="es-E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Apple Text" charset="0"/>
                <a:ea typeface="Myriad Apple Text" charset="0"/>
                <a:cs typeface="Myriad Apple Text" charset="0"/>
              </a:rPr>
            </a:br>
            <a:br>
              <a:rPr lang="es-E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Apple Text" charset="0"/>
                <a:ea typeface="Myriad Apple Text" charset="0"/>
                <a:cs typeface="Myriad Apple Text" charset="0"/>
              </a:rPr>
            </a:br>
            <a:br>
              <a:rPr lang="es-E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Apple Text" charset="0"/>
                <a:ea typeface="Myriad Apple Text" charset="0"/>
                <a:cs typeface="Myriad Apple Text" charset="0"/>
              </a:rPr>
            </a:br>
            <a:r>
              <a:rPr lang="es-E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Apple Text" charset="0"/>
                <a:ea typeface="Myriad Apple Text" charset="0"/>
                <a:cs typeface="Myriad Apple Text" charset="0"/>
              </a:rPr>
              <a:t>Estadísticas de </a:t>
            </a:r>
            <a:br>
              <a:rPr lang="es-E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Apple Text" charset="0"/>
                <a:ea typeface="Myriad Apple Text" charset="0"/>
                <a:cs typeface="Myriad Apple Text" charset="0"/>
              </a:rPr>
            </a:br>
            <a:r>
              <a:rPr lang="es-E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Apple Text" charset="0"/>
                <a:ea typeface="Myriad Apple Text" charset="0"/>
                <a:cs typeface="Myriad Apple Text" charset="0"/>
              </a:rPr>
              <a:t>Certificados de Idoneidad Profesional</a:t>
            </a:r>
            <a:br>
              <a:rPr lang="es-E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Apple Text" charset="0"/>
                <a:ea typeface="Myriad Apple Text" charset="0"/>
                <a:cs typeface="Myriad Apple Text" charset="0"/>
              </a:rPr>
            </a:br>
            <a:br>
              <a:rPr lang="es-E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Apple Text" charset="0"/>
                <a:ea typeface="Myriad Apple Text" charset="0"/>
                <a:cs typeface="Myriad Apple Text" charset="0"/>
              </a:rPr>
            </a:br>
            <a:r>
              <a:rPr lang="es-ES" sz="6000" b="1" dirty="0">
                <a:solidFill>
                  <a:srgbClr val="FF9900"/>
                </a:solidFill>
                <a:latin typeface="Myriad Apple Text" charset="0"/>
                <a:ea typeface="Myriad Apple Text" charset="0"/>
                <a:cs typeface="Myriad Apple Text" charset="0"/>
              </a:rPr>
              <a:t>2021</a:t>
            </a:r>
            <a:endParaRPr lang="es-ES" sz="6000" b="1" dirty="0">
              <a:solidFill>
                <a:srgbClr val="FF9900"/>
              </a:solidFill>
            </a:endParaRPr>
          </a:p>
        </p:txBody>
      </p:sp>
      <p:sp>
        <p:nvSpPr>
          <p:cNvPr id="17413" name="CuadroTexto 10">
            <a:extLst>
              <a:ext uri="{FF2B5EF4-FFF2-40B4-BE49-F238E27FC236}">
                <a16:creationId xmlns:a16="http://schemas.microsoft.com/office/drawing/2014/main" id="{0D8FEDBE-86DF-44E3-9FA7-8799A6E95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554" y="336550"/>
            <a:ext cx="5133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Área Internacional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F4E38E9-8E29-441F-9ADC-7A9A29F94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82345"/>
              </p:ext>
            </p:extLst>
          </p:nvPr>
        </p:nvGraphicFramePr>
        <p:xfrm>
          <a:off x="2154936" y="1754187"/>
          <a:ext cx="7539568" cy="1371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52654">
                  <a:extLst>
                    <a:ext uri="{9D8B030D-6E8A-4147-A177-3AD203B41FA5}">
                      <a16:colId xmlns:a16="http://schemas.microsoft.com/office/drawing/2014/main" val="3780457849"/>
                    </a:ext>
                  </a:extLst>
                </a:gridCol>
                <a:gridCol w="1743457">
                  <a:extLst>
                    <a:ext uri="{9D8B030D-6E8A-4147-A177-3AD203B41FA5}">
                      <a16:colId xmlns:a16="http://schemas.microsoft.com/office/drawing/2014/main" val="1324037483"/>
                    </a:ext>
                  </a:extLst>
                </a:gridCol>
                <a:gridCol w="1743457">
                  <a:extLst>
                    <a:ext uri="{9D8B030D-6E8A-4147-A177-3AD203B41FA5}">
                      <a16:colId xmlns:a16="http://schemas.microsoft.com/office/drawing/2014/main" val="4041665199"/>
                    </a:ext>
                  </a:extLst>
                </a:gridCol>
              </a:tblGrid>
              <a:tr h="435928"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89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/>
                        <a:t>Nº TOTAL DE CERTIFICADOS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24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/>
                        <a:t>Nº TOTAL DE SOLICITANTES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2504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09041"/>
                  </a:ext>
                </a:extLst>
              </a:tr>
            </a:tbl>
          </a:graphicData>
        </a:graphic>
      </p:graphicFrame>
      <p:sp>
        <p:nvSpPr>
          <p:cNvPr id="8" name="CuadroTexto 10">
            <a:extLst>
              <a:ext uri="{FF2B5EF4-FFF2-40B4-BE49-F238E27FC236}">
                <a16:creationId xmlns:a16="http://schemas.microsoft.com/office/drawing/2014/main" id="{7775060E-7B20-4AA7-86E9-E0C82482A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031" y="336550"/>
            <a:ext cx="3926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Área Internacional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ángulo 4">
            <a:extLst>
              <a:ext uri="{FF2B5EF4-FFF2-40B4-BE49-F238E27FC236}">
                <a16:creationId xmlns:a16="http://schemas.microsoft.com/office/drawing/2014/main" id="{96FBF1F9-B0D4-4580-8DD1-D43900523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1947863"/>
            <a:ext cx="1031081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 Web" pitchFamily="2" charset="0"/>
                <a:ea typeface="+mn-ea"/>
                <a:cs typeface="+mn-cs"/>
              </a:rPr>
              <a:t>Uno de los documentos necesarios para colegiarse como médico en otros países de la Unión Europea es el Certificado Electrónico de Idoneidad Profesional.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tillium Web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 Web" pitchFamily="2" charset="0"/>
                <a:ea typeface="+mn-ea"/>
                <a:cs typeface="+mn-cs"/>
              </a:rPr>
              <a:t>Este certificado lo expide el Consejo General de Colegios Oficiales de Médicos basándose en los datos facilitados por el/los Colegio/s Oficial/es de Médicos de la/s provincia/s donde se esté o se haya estado colegiado, y tiene una </a:t>
            </a:r>
            <a:r>
              <a:rPr kumimoji="0" lang="es-ES" alt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 Web" pitchFamily="2" charset="0"/>
                <a:ea typeface="+mn-ea"/>
                <a:cs typeface="+mn-cs"/>
              </a:rPr>
              <a:t>validez de 3 meses</a:t>
            </a: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 Web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CuadroTexto 10">
            <a:extLst>
              <a:ext uri="{FF2B5EF4-FFF2-40B4-BE49-F238E27FC236}">
                <a16:creationId xmlns:a16="http://schemas.microsoft.com/office/drawing/2014/main" id="{7872209C-F9A9-43E0-ACAF-D386B1A15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446" y="336550"/>
            <a:ext cx="4324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Área Internacional</a:t>
            </a:r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FB703247-B65C-48FB-B72A-EAE7570B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70511"/>
            <a:ext cx="10848893" cy="578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uadroTexto 2">
            <a:extLst>
              <a:ext uri="{FF2B5EF4-FFF2-40B4-BE49-F238E27FC236}">
                <a16:creationId xmlns:a16="http://schemas.microsoft.com/office/drawing/2014/main" id="{3CE8EF30-D81B-454C-9ABD-918030FF5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1643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A1A2F0-8B21-43BE-B5EB-27A3AC27AB2F}"/>
              </a:ext>
            </a:extLst>
          </p:cNvPr>
          <p:cNvSpPr txBox="1"/>
          <p:nvPr/>
        </p:nvSpPr>
        <p:spPr>
          <a:xfrm>
            <a:off x="2090281" y="1166362"/>
            <a:ext cx="950537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Nº DE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CERTIFICADOS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DE IDONEIDAD POR COLEGIOS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uadroTexto 10">
            <a:extLst>
              <a:ext uri="{FF2B5EF4-FFF2-40B4-BE49-F238E27FC236}">
                <a16:creationId xmlns:a16="http://schemas.microsoft.com/office/drawing/2014/main" id="{A616D4B2-997C-4A74-9D6C-93DF7758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985" y="336550"/>
            <a:ext cx="4559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Área Internacional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6CC1E6C-290A-419C-977A-CCF6E1B4A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63972"/>
              </p:ext>
            </p:extLst>
          </p:nvPr>
        </p:nvGraphicFramePr>
        <p:xfrm>
          <a:off x="160648" y="1397194"/>
          <a:ext cx="16876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A Coruña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42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Álava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Albacete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Alicante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96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Almería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Asturias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Ávila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Badajoz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Barcelona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988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Bizkaia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41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Burgos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Cáceres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Cádiz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74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Cantabria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46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Castellón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Ceuta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Ciudad Real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Córdoba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Cuenca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961583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Gerona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287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Granada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03271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7728EE9-1CC0-4C2B-997D-C808DBB74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18068"/>
              </p:ext>
            </p:extLst>
          </p:nvPr>
        </p:nvGraphicFramePr>
        <p:xfrm>
          <a:off x="1946931" y="1828006"/>
          <a:ext cx="1866085" cy="4813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8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Guadalajara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47053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Guipuzkoa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64589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Huelva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52709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Huesca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93558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Islas Baleares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904613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Jaén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57633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La Rioja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Las Palmas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197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León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Lérida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Lugo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1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Madrid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749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Málaga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116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Melilla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Murcia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49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Navarra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107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Ourense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Palencia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Pontevedra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33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B3883567-8E65-4012-B39A-4CE440A8C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749167"/>
              </p:ext>
            </p:extLst>
          </p:nvPr>
        </p:nvGraphicFramePr>
        <p:xfrm>
          <a:off x="3911601" y="2463994"/>
          <a:ext cx="2694472" cy="304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950">
                  <a:extLst>
                    <a:ext uri="{9D8B030D-6E8A-4147-A177-3AD203B41FA5}">
                      <a16:colId xmlns:a16="http://schemas.microsoft.com/office/drawing/2014/main" val="2342677416"/>
                    </a:ext>
                  </a:extLst>
                </a:gridCol>
                <a:gridCol w="494522">
                  <a:extLst>
                    <a:ext uri="{9D8B030D-6E8A-4147-A177-3AD203B41FA5}">
                      <a16:colId xmlns:a16="http://schemas.microsoft.com/office/drawing/2014/main" val="3957856292"/>
                    </a:ext>
                  </a:extLst>
                </a:gridCol>
              </a:tblGrid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Salamanca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10623"/>
                  </a:ext>
                </a:extLst>
              </a:tr>
              <a:tr h="17534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Santa Cruz de Tenerife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15088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Segovia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15483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Sevilla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117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380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Soria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537852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Tarragona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48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070734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Teruel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51427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Toledo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594493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Valencia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264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43666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Valladolid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8196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Zamora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15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Zaragoza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40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275861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A6098ED-6988-40B2-8E8C-97B58F3E0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9" t="19738" r="31275" b="23958"/>
          <a:stretch/>
        </p:blipFill>
        <p:spPr>
          <a:xfrm>
            <a:off x="6842966" y="1920000"/>
            <a:ext cx="4208202" cy="386131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4C2604-9187-45F9-841E-B6B598AFC36A}"/>
              </a:ext>
            </a:extLst>
          </p:cNvPr>
          <p:cNvSpPr/>
          <p:nvPr/>
        </p:nvSpPr>
        <p:spPr>
          <a:xfrm>
            <a:off x="8861177" y="5452745"/>
            <a:ext cx="2394514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TOTAL 4130 </a:t>
            </a:r>
            <a:r>
              <a:rPr lang="es-ES" sz="1400" b="1" dirty="0">
                <a:solidFill>
                  <a:srgbClr val="FFC000"/>
                </a:solidFill>
              </a:rPr>
              <a:t>Incluidos No Colegiados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2">
            <a:extLst>
              <a:ext uri="{FF2B5EF4-FFF2-40B4-BE49-F238E27FC236}">
                <a16:creationId xmlns:a16="http://schemas.microsoft.com/office/drawing/2014/main" id="{E637DF1E-41EF-45F1-9D23-4554C76BA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1643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F7AF42-F92D-4C1B-B96B-5D0718775BED}"/>
              </a:ext>
            </a:extLst>
          </p:cNvPr>
          <p:cNvSpPr txBox="1"/>
          <p:nvPr/>
        </p:nvSpPr>
        <p:spPr>
          <a:xfrm>
            <a:off x="247580" y="1181398"/>
            <a:ext cx="864489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_tradnl"/>
            </a:defPPr>
            <a:lvl1pPr algn="ctr">
              <a:defRPr sz="2400" b="1">
                <a:solidFill>
                  <a:schemeClr val="l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yriad Pro" panose="020B05030304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Nº DE MÉDICOS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SOLICITANTES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DE  CERTIFICADOS POR COLEGIOS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3" name="CuadroTexto 10">
            <a:extLst>
              <a:ext uri="{FF2B5EF4-FFF2-40B4-BE49-F238E27FC236}">
                <a16:creationId xmlns:a16="http://schemas.microsoft.com/office/drawing/2014/main" id="{343D1036-0F00-43CD-8A47-88B7467BA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123" y="336550"/>
            <a:ext cx="4184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Área Internacional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BF36718D-5293-4BC5-8386-9B51A24E0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21792"/>
              </p:ext>
            </p:extLst>
          </p:nvPr>
        </p:nvGraphicFramePr>
        <p:xfrm>
          <a:off x="247580" y="2104728"/>
          <a:ext cx="2087562" cy="4197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5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A Coruña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Álava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Albacete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Alicante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Almería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Asturias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Ávila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Badajoz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81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Barcelona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603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Bizkaia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Burgos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Cáceres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Cádiz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49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04FFD76-17F3-42E7-8468-365AEC32B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97085"/>
              </p:ext>
            </p:extLst>
          </p:nvPr>
        </p:nvGraphicFramePr>
        <p:xfrm>
          <a:off x="2388632" y="2104729"/>
          <a:ext cx="2030545" cy="4204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3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Cantabria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Castellón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Ceuta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Ciudad Real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41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Córdoba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Cuenca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328155"/>
                  </a:ext>
                </a:extLst>
              </a:tr>
              <a:tr h="3003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Gerona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41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Granada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3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Guadalajara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3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Guipuzkoa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3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Huelva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3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Huesca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3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Islas Baleares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74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3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Jaén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A4A900A-7830-4788-BEA9-AA4F6EDEE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33336"/>
              </p:ext>
            </p:extLst>
          </p:nvPr>
        </p:nvGraphicFramePr>
        <p:xfrm>
          <a:off x="4472667" y="2112292"/>
          <a:ext cx="2127250" cy="4197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La Rioja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Las Palmas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91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León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Lérida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Lugo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1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Madrid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499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Málaga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Melilla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Murcia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Navarra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Ourense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Palencia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Pontevedra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24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816867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A0043B1F-BF9F-45A1-9590-2475D4E8C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742536"/>
              </p:ext>
            </p:extLst>
          </p:nvPr>
        </p:nvGraphicFramePr>
        <p:xfrm>
          <a:off x="6653407" y="2112291"/>
          <a:ext cx="2239063" cy="4189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9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47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Salamanca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370977"/>
                  </a:ext>
                </a:extLst>
              </a:tr>
              <a:tr h="52031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Santa Cruz de Tenerife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44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Segovia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Sevilla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Soria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Tarragona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Teruel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Toledo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Valencia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158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Valladolid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Zamora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Zaragoza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31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C2C7E981-D86E-4FB9-A6DA-BE25B7D68D16}"/>
              </a:ext>
            </a:extLst>
          </p:cNvPr>
          <p:cNvSpPr/>
          <p:nvPr/>
        </p:nvSpPr>
        <p:spPr>
          <a:xfrm>
            <a:off x="9172090" y="3429000"/>
            <a:ext cx="2484364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TOTAL</a:t>
            </a:r>
            <a:r>
              <a:rPr lang="es-ES" sz="3200" dirty="0"/>
              <a:t> </a:t>
            </a:r>
            <a:r>
              <a:rPr lang="es-ES" sz="3200" b="1" dirty="0">
                <a:solidFill>
                  <a:srgbClr val="FFC000"/>
                </a:solidFill>
              </a:rPr>
              <a:t>2504 </a:t>
            </a:r>
            <a:r>
              <a:rPr lang="es-ES" sz="1400" b="1" dirty="0">
                <a:solidFill>
                  <a:srgbClr val="FFC000"/>
                </a:solidFill>
              </a:rPr>
              <a:t>Incluidos No Colegiados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uadroTexto 2">
            <a:extLst>
              <a:ext uri="{FF2B5EF4-FFF2-40B4-BE49-F238E27FC236}">
                <a16:creationId xmlns:a16="http://schemas.microsoft.com/office/drawing/2014/main" id="{2315658C-3A14-46A5-B3CB-4792E42DB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1643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CuadroTexto 10">
            <a:extLst>
              <a:ext uri="{FF2B5EF4-FFF2-40B4-BE49-F238E27FC236}">
                <a16:creationId xmlns:a16="http://schemas.microsoft.com/office/drawing/2014/main" id="{6C5058C8-563F-4C1B-905A-F75285D58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015" y="336550"/>
            <a:ext cx="41371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Área Internacional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2078AAB-70C9-4B30-8282-E1406F600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36742"/>
              </p:ext>
            </p:extLst>
          </p:nvPr>
        </p:nvGraphicFramePr>
        <p:xfrm>
          <a:off x="9517223" y="1152924"/>
          <a:ext cx="1996752" cy="26086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3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3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dirty="0">
                          <a:latin typeface="Myriad Pro" panose="020B0503030403020204" pitchFamily="34" charset="0"/>
                        </a:rPr>
                        <a:t>EUROPEOS</a:t>
                      </a:r>
                    </a:p>
                  </a:txBody>
                  <a:tcPr marL="9524" marR="9524" marT="9519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Myriad Pro" panose="020B0503030403020204"/>
                        </a:rPr>
                        <a:t>ESPAÑA*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784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7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Myriad Pro" panose="020B0503030403020204"/>
                        </a:rPr>
                        <a:t>FRANCIA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Myriad Pro" panose="020B0503030403020204"/>
                        </a:rPr>
                        <a:t>683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REINO UNIDO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Myriad Pro" panose="020B0503030403020204"/>
                        </a:rPr>
                        <a:t>415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7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Myriad Pro" panose="020B0503030403020204"/>
                        </a:rPr>
                        <a:t>IRLANDA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280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7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SUIZA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Myriad Pro" panose="020B0503030403020204"/>
                        </a:rPr>
                        <a:t>222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7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ALEMANIA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199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7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ITALIA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Myriad Pro" panose="020B0503030403020204"/>
                        </a:rPr>
                        <a:t>181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7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Myriad Pro" panose="020B0503030403020204"/>
                        </a:rPr>
                        <a:t>BÉLGICA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Myriad Pro" panose="020B0503030403020204"/>
                        </a:rPr>
                        <a:t>108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7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Myriad Pro" panose="020B0503030403020204"/>
                        </a:rPr>
                        <a:t>PORTUGAL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Myriad Pro" panose="020B0503030403020204"/>
                        </a:rPr>
                        <a:t>99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7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SUECIA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Myriad Pro" panose="020B0503030403020204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56D7F1E1-1287-4F5A-892B-EFC39025D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95715"/>
              </p:ext>
            </p:extLst>
          </p:nvPr>
        </p:nvGraphicFramePr>
        <p:xfrm>
          <a:off x="9107745" y="4059411"/>
          <a:ext cx="2897740" cy="260859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3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95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NO EUROPEOS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4" marR="9524" marT="9529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2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Myriad Pro" panose="020B0503030403020204"/>
                        </a:rPr>
                        <a:t>ARGENTINA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174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EMIRATOS ÁRABES UNIDOS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03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ESTADOS UNIDOS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3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ANDORRA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03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MALAWI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60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03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CANADÁ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58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3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KENIA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46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3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AUSTRALIA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31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617572"/>
                  </a:ext>
                </a:extLst>
              </a:tr>
              <a:tr h="22503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NUEVA ZELANDA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3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Myriad Pro" panose="020B0503030403020204"/>
                        </a:rPr>
                        <a:t>LIBERIA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Myriad Pro" panose="020B0503030403020204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CB1CEBE-0229-45D8-8D49-FBE77AD54015}"/>
              </a:ext>
            </a:extLst>
          </p:cNvPr>
          <p:cNvSpPr txBox="1"/>
          <p:nvPr/>
        </p:nvSpPr>
        <p:spPr>
          <a:xfrm>
            <a:off x="9246636" y="3782412"/>
            <a:ext cx="2537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Myriad Pro" panose="020B0503030403020204"/>
              </a:rPr>
              <a:t>* </a:t>
            </a:r>
            <a:r>
              <a:rPr lang="es-ES" sz="1200" b="1" dirty="0">
                <a:latin typeface="Myriad Pro" panose="020B0503030403020204"/>
              </a:rPr>
              <a:t>Para trámites administrativos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6B9CC4-6AF5-4D72-A377-48D34C4F9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51" t="6803" r="13520" b="12789"/>
          <a:stretch/>
        </p:blipFill>
        <p:spPr>
          <a:xfrm>
            <a:off x="171158" y="1302216"/>
            <a:ext cx="8562294" cy="55143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AD903F2-9516-4FB7-9AF6-1F3D2A458611}"/>
              </a:ext>
            </a:extLst>
          </p:cNvPr>
          <p:cNvSpPr txBox="1"/>
          <p:nvPr/>
        </p:nvSpPr>
        <p:spPr>
          <a:xfrm>
            <a:off x="436093" y="1223464"/>
            <a:ext cx="7897091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Nº DE CERTIFICADOS POR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PAÍS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DE DESTINO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35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2E5805D-2E89-438D-972A-72B4D8BAAC8B}"/>
              </a:ext>
            </a:extLst>
          </p:cNvPr>
          <p:cNvSpPr txBox="1"/>
          <p:nvPr/>
        </p:nvSpPr>
        <p:spPr>
          <a:xfrm>
            <a:off x="386906" y="1679573"/>
            <a:ext cx="594858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_tradnl"/>
            </a:defPPr>
            <a:lvl1pPr algn="ctr">
              <a:defRPr sz="2400" b="1">
                <a:solidFill>
                  <a:schemeClr val="l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yriad Pro" panose="020B05030304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Principales países de nacimiento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E35F9F1-F059-472C-875C-55FF94729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28693"/>
              </p:ext>
            </p:extLst>
          </p:nvPr>
        </p:nvGraphicFramePr>
        <p:xfrm>
          <a:off x="1470694" y="2568575"/>
          <a:ext cx="3853542" cy="3470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8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ESPAÑA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2613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8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VENEZUELA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272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8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ARGENTINA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8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COLOMBIA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151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8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CUBA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132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8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PERÚ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130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36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REPÚBLICA DOMINICANA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78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878516"/>
                  </a:ext>
                </a:extLst>
              </a:tr>
              <a:tr h="35236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ITALIA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8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MÉXICO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50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68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HAITÍ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43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CuadroTexto 10">
            <a:extLst>
              <a:ext uri="{FF2B5EF4-FFF2-40B4-BE49-F238E27FC236}">
                <a16:creationId xmlns:a16="http://schemas.microsoft.com/office/drawing/2014/main" id="{5974D254-59F8-4DB0-8DFD-0C637DA27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954" y="336550"/>
            <a:ext cx="4219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Área Internacional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7A2DF13-1273-49A5-8E1D-EF9C9CF0A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54658"/>
              </p:ext>
            </p:extLst>
          </p:nvPr>
        </p:nvGraphicFramePr>
        <p:xfrm>
          <a:off x="7232335" y="2568578"/>
          <a:ext cx="3853542" cy="3459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0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91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ESPAÑA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3264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1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ITALIA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1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VENEZUELA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120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1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COLOMBIA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1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PERÚ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50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1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ARGENTINA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49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1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PORTUGAL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40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0903"/>
                  </a:ext>
                </a:extLst>
              </a:tr>
              <a:tr h="34591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HAITÍ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1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MÉXICO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34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91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Myriad Pro" panose="020B0503030403020204"/>
                        </a:rPr>
                        <a:t>CUBA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Myriad Pro" panose="020B0503030403020204"/>
                        </a:rPr>
                        <a:t>33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85D73B3-EB77-4349-BE1B-B0A5942F17EE}"/>
              </a:ext>
            </a:extLst>
          </p:cNvPr>
          <p:cNvSpPr txBox="1"/>
          <p:nvPr/>
        </p:nvSpPr>
        <p:spPr>
          <a:xfrm>
            <a:off x="6681984" y="1693538"/>
            <a:ext cx="5027025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ES_tradnl"/>
            </a:defPPr>
            <a:lvl1pPr algn="ctr">
              <a:defRPr sz="2400" b="1">
                <a:solidFill>
                  <a:schemeClr val="l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yriad Pro" panose="020B05030304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</a:rPr>
              <a:t>Principales nacionalidades</a:t>
            </a:r>
            <a:endParaRPr lang="es-ES_tradnl" dirty="0"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DDBECC-D51A-4BCF-B009-54453239463B}"/>
              </a:ext>
            </a:extLst>
          </p:cNvPr>
          <p:cNvSpPr txBox="1"/>
          <p:nvPr/>
        </p:nvSpPr>
        <p:spPr>
          <a:xfrm>
            <a:off x="7232335" y="6241058"/>
            <a:ext cx="429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Myriad Pro" panose="020B0503030403020204"/>
              </a:rPr>
              <a:t>*  Puede tratarse de una doble nacionalidad italiana con un país latinoamericano.</a:t>
            </a:r>
          </a:p>
        </p:txBody>
      </p:sp>
    </p:spTree>
    <p:extLst>
      <p:ext uri="{BB962C8B-B14F-4D97-AF65-F5344CB8AC3E}">
        <p14:creationId xmlns:p14="http://schemas.microsoft.com/office/powerpoint/2010/main" val="95017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uadroTexto 2">
            <a:extLst>
              <a:ext uri="{FF2B5EF4-FFF2-40B4-BE49-F238E27FC236}">
                <a16:creationId xmlns:a16="http://schemas.microsoft.com/office/drawing/2014/main" id="{D8C29B3F-E94A-48CB-AF73-07B85DB38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1643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CFD8C0-C956-4769-9A7F-957E67E05BDF}"/>
              </a:ext>
            </a:extLst>
          </p:cNvPr>
          <p:cNvSpPr txBox="1"/>
          <p:nvPr/>
        </p:nvSpPr>
        <p:spPr>
          <a:xfrm>
            <a:off x="465909" y="1202459"/>
            <a:ext cx="11260182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PRINCIPALES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ESPECIALIDADES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registradas por el medico solicitante en su colegio 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F8B2562-3215-4454-AAE9-1EE4EF206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5696"/>
              </p:ext>
            </p:extLst>
          </p:nvPr>
        </p:nvGraphicFramePr>
        <p:xfrm>
          <a:off x="1743958" y="1709414"/>
          <a:ext cx="8521832" cy="5034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626">
                  <a:extLst>
                    <a:ext uri="{9D8B030D-6E8A-4147-A177-3AD203B41FA5}">
                      <a16:colId xmlns:a16="http://schemas.microsoft.com/office/drawing/2014/main" val="1236491822"/>
                    </a:ext>
                  </a:extLst>
                </a:gridCol>
                <a:gridCol w="9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32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effectLst/>
                          <a:latin typeface="Myriad Pro" panose="020B0503030403020204"/>
                        </a:rPr>
                        <a:t>Medicina Familiar y Comunitaria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effectLst/>
                          <a:latin typeface="Myriad Pro" panose="020B0503030403020204"/>
                        </a:rPr>
                        <a:t>265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15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effectLst/>
                          <a:latin typeface="Myriad Pro" panose="020B0503030403020204"/>
                        </a:rPr>
                        <a:t>Oftalmología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effectLst/>
                          <a:latin typeface="Myriad Pro" panose="020B0503030403020204"/>
                        </a:rPr>
                        <a:t>118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9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effectLst/>
                          <a:latin typeface="Myriad Pro" panose="020B0503030403020204"/>
                        </a:rPr>
                        <a:t>Anestesiología y Reanimación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effectLst/>
                          <a:latin typeface="Myriad Pro" panose="020B0503030403020204"/>
                        </a:rPr>
                        <a:t>98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3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effectLst/>
                          <a:latin typeface="Myriad Pro" panose="020B0503030403020204"/>
                        </a:rPr>
                        <a:t>Pediatría y sus áreas Específicas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effectLst/>
                          <a:latin typeface="Myriad Pro" panose="020B0503030403020204"/>
                        </a:rPr>
                        <a:t>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56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effectLst/>
                          <a:latin typeface="Myriad Pro" panose="020B0503030403020204"/>
                        </a:rPr>
                        <a:t>Obstetricia y Ginecología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effectLst/>
                          <a:latin typeface="Myriad Pro" panose="020B0503030403020204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48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effectLst/>
                          <a:latin typeface="Myriad Pro" panose="020B0503030403020204"/>
                        </a:rPr>
                        <a:t>Cirugía General y del Aparato Digestivo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effectLst/>
                          <a:latin typeface="Myriad Pro" panose="020B0503030403020204"/>
                        </a:rPr>
                        <a:t>49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49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effectLst/>
                          <a:latin typeface="Myriad Pro" panose="020B0503030403020204"/>
                        </a:rPr>
                        <a:t>Radiodiagnóstico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effectLst/>
                          <a:latin typeface="Myriad Pro" panose="020B0503030403020204"/>
                        </a:rPr>
                        <a:t>49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64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effectLst/>
                          <a:latin typeface="Myriad Pro" panose="020B0503030403020204"/>
                        </a:rPr>
                        <a:t>Cardiología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effectLst/>
                          <a:latin typeface="Myriad Pro" panose="020B0503030403020204"/>
                        </a:rPr>
                        <a:t>45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30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effectLst/>
                          <a:latin typeface="Myriad Pro" panose="020B0503030403020204"/>
                        </a:rPr>
                        <a:t>Cirugía Ortopédica y Traumatología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effectLst/>
                          <a:latin typeface="Myriad Pro" panose="020B0503030403020204"/>
                        </a:rPr>
                        <a:t>45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016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effectLst/>
                          <a:latin typeface="Myriad Pro" panose="020B0503030403020204"/>
                        </a:rPr>
                        <a:t>Dermatología Médico-Quirúrgica y Venereología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effectLst/>
                          <a:latin typeface="Myriad Pro" panose="020B0503030403020204"/>
                        </a:rPr>
                        <a:t>37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4FD871D5-BC20-494F-B42C-52008DA4C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6892" y="336550"/>
            <a:ext cx="4301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Área Internacional</a:t>
            </a: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691D13D2-63B9-4398-8FEA-F5477D13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20861" y="2274080"/>
            <a:ext cx="1215979" cy="410085"/>
          </a:xfrm>
          <a:prstGeom prst="rect">
            <a:avLst/>
          </a:prstGeom>
        </p:spPr>
      </p:pic>
      <p:pic>
        <p:nvPicPr>
          <p:cNvPr id="10" name="Imagen 9" descr="Imagen que contiene persona, hombre, interior, tabla&#10;&#10;Descripción generada automáticamente">
            <a:extLst>
              <a:ext uri="{FF2B5EF4-FFF2-40B4-BE49-F238E27FC236}">
                <a16:creationId xmlns:a16="http://schemas.microsoft.com/office/drawing/2014/main" id="{5761DEAF-EBDA-47A0-8B8C-0C5EFB3CF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20861" y="1732363"/>
            <a:ext cx="1257742" cy="488963"/>
          </a:xfrm>
          <a:prstGeom prst="rect">
            <a:avLst/>
          </a:prstGeom>
        </p:spPr>
      </p:pic>
      <p:pic>
        <p:nvPicPr>
          <p:cNvPr id="14" name="Imagen 13" descr="Imagen que contiene persona, interior, cuarto, tabla&#10;&#10;Descripción generada automáticamente">
            <a:extLst>
              <a:ext uri="{FF2B5EF4-FFF2-40B4-BE49-F238E27FC236}">
                <a16:creationId xmlns:a16="http://schemas.microsoft.com/office/drawing/2014/main" id="{2D68C17C-1186-4820-BEBB-C0EC6694C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820861" y="2727392"/>
            <a:ext cx="1219444" cy="460187"/>
          </a:xfrm>
          <a:prstGeom prst="rect">
            <a:avLst/>
          </a:prstGeom>
        </p:spPr>
      </p:pic>
      <p:pic>
        <p:nvPicPr>
          <p:cNvPr id="17" name="Imagen 16" descr="Imagen que contiene persona, hombre, viendo, pequeño&#10;&#10;Descripción generada automáticamente">
            <a:extLst>
              <a:ext uri="{FF2B5EF4-FFF2-40B4-BE49-F238E27FC236}">
                <a16:creationId xmlns:a16="http://schemas.microsoft.com/office/drawing/2014/main" id="{DEF26EF6-6EA8-48E7-9B9A-3169C26A2E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855664" y="3203587"/>
            <a:ext cx="1181173" cy="488964"/>
          </a:xfrm>
          <a:prstGeom prst="rect">
            <a:avLst/>
          </a:prstGeom>
        </p:spPr>
      </p:pic>
      <p:pic>
        <p:nvPicPr>
          <p:cNvPr id="20" name="Imagen 19" descr="Imagen que contiene animal, azul&#10;&#10;Descripción generada automáticamente">
            <a:extLst>
              <a:ext uri="{FF2B5EF4-FFF2-40B4-BE49-F238E27FC236}">
                <a16:creationId xmlns:a16="http://schemas.microsoft.com/office/drawing/2014/main" id="{7FB8B618-325E-42C8-A709-4FA0FD53D7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849073" y="5694070"/>
            <a:ext cx="1184639" cy="473172"/>
          </a:xfrm>
          <a:prstGeom prst="rect">
            <a:avLst/>
          </a:prstGeom>
        </p:spPr>
      </p:pic>
      <p:pic>
        <p:nvPicPr>
          <p:cNvPr id="23" name="Imagen 22" descr="Una mujer con un bebé en una cama&#10;&#10;Descripción generada automáticamente con confianza baja">
            <a:extLst>
              <a:ext uri="{FF2B5EF4-FFF2-40B4-BE49-F238E27FC236}">
                <a16:creationId xmlns:a16="http://schemas.microsoft.com/office/drawing/2014/main" id="{6F2C11B6-9F39-49C4-B1B2-226686CA52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860707" y="3648331"/>
            <a:ext cx="1193738" cy="461652"/>
          </a:xfrm>
          <a:prstGeom prst="rect">
            <a:avLst/>
          </a:prstGeom>
        </p:spPr>
      </p:pic>
      <p:pic>
        <p:nvPicPr>
          <p:cNvPr id="26" name="Imagen 25" descr="Imagen que contiene edificio, persona, cuarto de hospital, gente&#10;&#10;Descripción generada automáticamente">
            <a:extLst>
              <a:ext uri="{FF2B5EF4-FFF2-40B4-BE49-F238E27FC236}">
                <a16:creationId xmlns:a16="http://schemas.microsoft.com/office/drawing/2014/main" id="{EE6649DA-19DE-4155-B66E-A6D603F7C7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854314" y="4148849"/>
            <a:ext cx="1181173" cy="490118"/>
          </a:xfrm>
          <a:prstGeom prst="rect">
            <a:avLst/>
          </a:prstGeom>
        </p:spPr>
      </p:pic>
      <p:pic>
        <p:nvPicPr>
          <p:cNvPr id="29" name="Imagen 28" descr="Pantalla de televisión encendida con imagen de videojuego&#10;&#10;Descripción generada automáticamente con confianza baja">
            <a:extLst>
              <a:ext uri="{FF2B5EF4-FFF2-40B4-BE49-F238E27FC236}">
                <a16:creationId xmlns:a16="http://schemas.microsoft.com/office/drawing/2014/main" id="{13AA6405-8C1B-4B7D-9948-84D4FC50ED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28413" r="6008" b="8774"/>
          <a:stretch/>
        </p:blipFill>
        <p:spPr>
          <a:xfrm>
            <a:off x="7820861" y="4646123"/>
            <a:ext cx="1215976" cy="490117"/>
          </a:xfrm>
          <a:prstGeom prst="rect">
            <a:avLst/>
          </a:prstGeom>
        </p:spPr>
      </p:pic>
      <p:pic>
        <p:nvPicPr>
          <p:cNvPr id="3" name="Imagen 2" descr="Imagen de la pantalla de un celular en la man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966C420-6733-45C7-A82C-7E7D511E10F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7914" b="29325"/>
          <a:stretch/>
        </p:blipFill>
        <p:spPr>
          <a:xfrm>
            <a:off x="7831670" y="5193552"/>
            <a:ext cx="1219444" cy="461652"/>
          </a:xfrm>
          <a:prstGeom prst="rect">
            <a:avLst/>
          </a:prstGeom>
        </p:spPr>
      </p:pic>
      <p:pic>
        <p:nvPicPr>
          <p:cNvPr id="4" name="Imagen 3" descr="Imagen que contiene persona, interior, hombre, ropa&#10;&#10;Descripción generada automáticamente">
            <a:extLst>
              <a:ext uri="{FF2B5EF4-FFF2-40B4-BE49-F238E27FC236}">
                <a16:creationId xmlns:a16="http://schemas.microsoft.com/office/drawing/2014/main" id="{EAE3B470-50C2-4368-9573-ACD3311C22E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6490" b="35669"/>
          <a:stretch/>
        </p:blipFill>
        <p:spPr>
          <a:xfrm>
            <a:off x="7849073" y="6206108"/>
            <a:ext cx="1149015" cy="488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uadroTexto 2">
            <a:extLst>
              <a:ext uri="{FF2B5EF4-FFF2-40B4-BE49-F238E27FC236}">
                <a16:creationId xmlns:a16="http://schemas.microsoft.com/office/drawing/2014/main" id="{55853849-D4EB-481C-8529-A2111290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1643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2A2D1B-F284-400D-8576-87AEF32E86A0}"/>
              </a:ext>
            </a:extLst>
          </p:cNvPr>
          <p:cNvSpPr txBox="1"/>
          <p:nvPr/>
        </p:nvSpPr>
        <p:spPr>
          <a:xfrm>
            <a:off x="324083" y="1209902"/>
            <a:ext cx="5371749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_tradnl"/>
            </a:defPPr>
            <a:lvl1pPr algn="ctr">
              <a:defRPr sz="2400" b="1">
                <a:solidFill>
                  <a:schemeClr val="l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yriad Pro" panose="020B05030304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Porcentaje  de médicos por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ámbito laboral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del solicitante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7" name="CuadroTexto 10">
            <a:extLst>
              <a:ext uri="{FF2B5EF4-FFF2-40B4-BE49-F238E27FC236}">
                <a16:creationId xmlns:a16="http://schemas.microsoft.com/office/drawing/2014/main" id="{C04FD37A-02E2-4983-95BA-1D85ED503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5169" y="336550"/>
            <a:ext cx="43129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Área Internacional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1211B8F-4D39-4C2E-A206-1C9B8709E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107863"/>
              </p:ext>
            </p:extLst>
          </p:nvPr>
        </p:nvGraphicFramePr>
        <p:xfrm>
          <a:off x="324084" y="2293711"/>
          <a:ext cx="5371748" cy="4227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1E5454C-D08B-49D6-B921-266E2ECEE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497614"/>
              </p:ext>
            </p:extLst>
          </p:nvPr>
        </p:nvGraphicFramePr>
        <p:xfrm>
          <a:off x="6096000" y="2562497"/>
          <a:ext cx="5492972" cy="330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2AE848E-7778-4040-9A27-835B4B452A3F}"/>
              </a:ext>
            </a:extLst>
          </p:cNvPr>
          <p:cNvSpPr txBox="1"/>
          <p:nvPr/>
        </p:nvSpPr>
        <p:spPr>
          <a:xfrm>
            <a:off x="5939436" y="1412230"/>
            <a:ext cx="5649536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_tradnl"/>
            </a:defPPr>
            <a:lvl1pPr algn="ctr">
              <a:defRPr sz="2400" b="1">
                <a:solidFill>
                  <a:schemeClr val="l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yriad Pro" panose="020B05030304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Porcentaje  por motivo de  la solicitud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52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0">
            <a:extLst>
              <a:ext uri="{FF2B5EF4-FFF2-40B4-BE49-F238E27FC236}">
                <a16:creationId xmlns:a16="http://schemas.microsoft.com/office/drawing/2014/main" id="{7775060E-7B20-4AA7-86E9-E0C82482A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415" y="336550"/>
            <a:ext cx="39847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Área Internacional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C9741A-262E-4997-BEAE-CC7573D31A77}"/>
              </a:ext>
            </a:extLst>
          </p:cNvPr>
          <p:cNvSpPr txBox="1"/>
          <p:nvPr/>
        </p:nvSpPr>
        <p:spPr>
          <a:xfrm>
            <a:off x="748916" y="1356787"/>
            <a:ext cx="4613913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ES_tradnl"/>
            </a:defPPr>
            <a:lvl1pPr algn="ctr">
              <a:defRPr sz="2400" b="1">
                <a:solidFill>
                  <a:schemeClr val="l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yriad Pro" panose="020B05030304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Distribución por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edad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9D9ECF-9956-4441-8167-A725658BD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81" y="1981145"/>
            <a:ext cx="4956495" cy="4127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C39B03C-393E-4B9F-AA21-8166DE40C696}"/>
              </a:ext>
            </a:extLst>
          </p:cNvPr>
          <p:cNvSpPr txBox="1"/>
          <p:nvPr/>
        </p:nvSpPr>
        <p:spPr>
          <a:xfrm>
            <a:off x="3688080" y="2865120"/>
            <a:ext cx="87556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43,54%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995086-C4A8-42B9-894A-74DB360BC8F3}"/>
              </a:ext>
            </a:extLst>
          </p:cNvPr>
          <p:cNvSpPr txBox="1"/>
          <p:nvPr/>
        </p:nvSpPr>
        <p:spPr>
          <a:xfrm>
            <a:off x="2180311" y="3476506"/>
            <a:ext cx="87556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38,38%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46AB172-4272-47A9-9053-098AF7542682}"/>
              </a:ext>
            </a:extLst>
          </p:cNvPr>
          <p:cNvSpPr txBox="1"/>
          <p:nvPr/>
        </p:nvSpPr>
        <p:spPr>
          <a:xfrm>
            <a:off x="2026203" y="2580448"/>
            <a:ext cx="87556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18,07%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5626AC9E-8830-45D4-81F7-C1C4A78B9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961619"/>
              </p:ext>
            </p:extLst>
          </p:nvPr>
        </p:nvGraphicFramePr>
        <p:xfrm>
          <a:off x="6621626" y="1981145"/>
          <a:ext cx="4956493" cy="41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9933E530-B96F-4007-972A-A2649021BBBB}"/>
              </a:ext>
            </a:extLst>
          </p:cNvPr>
          <p:cNvSpPr txBox="1"/>
          <p:nvPr/>
        </p:nvSpPr>
        <p:spPr>
          <a:xfrm>
            <a:off x="7554064" y="3334266"/>
            <a:ext cx="87556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48,38%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7F89503-8E1B-4773-9CCD-356125FF3C07}"/>
              </a:ext>
            </a:extLst>
          </p:cNvPr>
          <p:cNvSpPr txBox="1"/>
          <p:nvPr/>
        </p:nvSpPr>
        <p:spPr>
          <a:xfrm>
            <a:off x="9537798" y="3356372"/>
            <a:ext cx="87556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51,62%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242F51-DCFF-4D74-BDFB-B5BA5E32728A}"/>
              </a:ext>
            </a:extLst>
          </p:cNvPr>
          <p:cNvSpPr txBox="1"/>
          <p:nvPr/>
        </p:nvSpPr>
        <p:spPr>
          <a:xfrm>
            <a:off x="6792915" y="1356787"/>
            <a:ext cx="4613913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ES_tradnl"/>
            </a:defPPr>
            <a:lvl1pPr algn="ctr">
              <a:defRPr sz="2400" b="1">
                <a:solidFill>
                  <a:schemeClr val="l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yriad Pro" panose="020B05030304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Distribución por </a:t>
            </a:r>
            <a:r>
              <a:rPr lang="es-ES" dirty="0"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</a:rPr>
              <a:t>sex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71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2_cgcom-31-5-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com-31-5-16" id="{55E7C786-C7AC-4376-9467-94F1FFEAD470}" vid="{CBA993CB-E18C-45EA-A7F6-F614F44674FC}"/>
    </a:ext>
  </a:extLst>
</a:theme>
</file>

<file path=ppt/theme/theme2.xml><?xml version="1.0" encoding="utf-8"?>
<a:theme xmlns:a="http://schemas.openxmlformats.org/drawingml/2006/main" name="3_cgcom-31-5-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com-31-5-16" id="{55E7C786-C7AC-4376-9467-94F1FFEAD470}" vid="{CBA993CB-E18C-45EA-A7F6-F614F44674FC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595</Words>
  <Application>Microsoft Office PowerPoint</Application>
  <PresentationFormat>Panorámica</PresentationFormat>
  <Paragraphs>363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Calibri</vt:lpstr>
      <vt:lpstr>Calibri Light</vt:lpstr>
      <vt:lpstr>Lucida Sans</vt:lpstr>
      <vt:lpstr>Myriad Apple Text</vt:lpstr>
      <vt:lpstr>Myriad Pro</vt:lpstr>
      <vt:lpstr>Titillium Web</vt:lpstr>
      <vt:lpstr>Wingdings 2</vt:lpstr>
      <vt:lpstr>2_cgcom-31-5-16</vt:lpstr>
      <vt:lpstr>3_cgcom-31-5-16</vt:lpstr>
      <vt:lpstr>      Estadísticas de  Certificados de Idoneidad Profesional 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CGCOM</dc:title>
  <dc:creator>nacho</dc:creator>
  <cp:lastModifiedBy>Beatriz Garcia</cp:lastModifiedBy>
  <cp:revision>105</cp:revision>
  <cp:lastPrinted>2020-01-13T11:18:51Z</cp:lastPrinted>
  <dcterms:created xsi:type="dcterms:W3CDTF">2019-11-11T07:47:04Z</dcterms:created>
  <dcterms:modified xsi:type="dcterms:W3CDTF">2022-01-14T09:15:11Z</dcterms:modified>
</cp:coreProperties>
</file>