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342" r:id="rId4"/>
    <p:sldId id="345" r:id="rId5"/>
    <p:sldId id="261" r:id="rId6"/>
    <p:sldId id="346" r:id="rId7"/>
    <p:sldId id="358" r:id="rId8"/>
    <p:sldId id="360" r:id="rId9"/>
    <p:sldId id="262" r:id="rId10"/>
    <p:sldId id="348" r:id="rId11"/>
    <p:sldId id="361" r:id="rId12"/>
    <p:sldId id="349" r:id="rId13"/>
    <p:sldId id="350" r:id="rId14"/>
    <p:sldId id="362" r:id="rId15"/>
    <p:sldId id="363" r:id="rId16"/>
    <p:sldId id="364" r:id="rId17"/>
    <p:sldId id="366" r:id="rId18"/>
    <p:sldId id="368" r:id="rId19"/>
    <p:sldId id="369" r:id="rId20"/>
    <p:sldId id="371" r:id="rId21"/>
    <p:sldId id="372" r:id="rId22"/>
    <p:sldId id="373" r:id="rId23"/>
    <p:sldId id="374" r:id="rId24"/>
    <p:sldId id="375" r:id="rId25"/>
    <p:sldId id="376" r:id="rId26"/>
    <p:sldId id="377" r:id="rId27"/>
    <p:sldId id="379"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6" r:id="rId43"/>
    <p:sldId id="397" r:id="rId44"/>
    <p:sldId id="429" r:id="rId45"/>
    <p:sldId id="400" r:id="rId46"/>
    <p:sldId id="402" r:id="rId47"/>
    <p:sldId id="403" r:id="rId48"/>
    <p:sldId id="399" r:id="rId49"/>
    <p:sldId id="405" r:id="rId50"/>
    <p:sldId id="406" r:id="rId51"/>
    <p:sldId id="408" r:id="rId52"/>
    <p:sldId id="410" r:id="rId53"/>
    <p:sldId id="411" r:id="rId54"/>
    <p:sldId id="413" r:id="rId55"/>
    <p:sldId id="414" r:id="rId56"/>
    <p:sldId id="416" r:id="rId57"/>
    <p:sldId id="417" r:id="rId58"/>
    <p:sldId id="419" r:id="rId59"/>
    <p:sldId id="420" r:id="rId60"/>
    <p:sldId id="422" r:id="rId61"/>
    <p:sldId id="423" r:id="rId62"/>
    <p:sldId id="425" r:id="rId63"/>
    <p:sldId id="426" r:id="rId64"/>
    <p:sldId id="428" r:id="rId65"/>
    <p:sldId id="267" r:id="rId66"/>
    <p:sldId id="266" r:id="rId67"/>
    <p:sldId id="430" r:id="rId68"/>
    <p:sldId id="431" r:id="rId69"/>
    <p:sldId id="432" r:id="rId70"/>
    <p:sldId id="433" r:id="rId71"/>
    <p:sldId id="260" r:id="rId7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4660"/>
  </p:normalViewPr>
  <p:slideViewPr>
    <p:cSldViewPr snapToGrid="0">
      <p:cViewPr varScale="1">
        <p:scale>
          <a:sx n="69" d="100"/>
          <a:sy n="69" d="100"/>
        </p:scale>
        <p:origin x="558" y="66"/>
      </p:cViewPr>
      <p:guideLst/>
    </p:cSldViewPr>
  </p:slideViewPr>
  <p:notesTextViewPr>
    <p:cViewPr>
      <p:scale>
        <a:sx n="1" d="1"/>
        <a:sy n="1" d="1"/>
      </p:scale>
      <p:origin x="0" y="0"/>
    </p:cViewPr>
  </p:notesTextViewPr>
  <p:sorterViewPr>
    <p:cViewPr>
      <p:scale>
        <a:sx n="100" d="100"/>
        <a:sy n="100" d="100"/>
      </p:scale>
      <p:origin x="0" y="-261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32638552762871E-2"/>
          <c:y val="5.8697036092353529E-2"/>
          <c:w val="0.93612025466293425"/>
          <c:h val="0.81748441636936664"/>
        </c:manualLayout>
      </c:layout>
      <c:barChart>
        <c:barDir val="col"/>
        <c:grouping val="clustered"/>
        <c:varyColors val="0"/>
        <c:ser>
          <c:idx val="0"/>
          <c:order val="0"/>
          <c:tx>
            <c:strRef>
              <c:f>Hoja1!$B$1</c:f>
              <c:strCache>
                <c:ptCount val="1"/>
                <c:pt idx="0">
                  <c:v>Edad</c:v>
                </c:pt>
              </c:strCache>
            </c:strRef>
          </c:tx>
          <c:spPr>
            <a:solidFill>
              <a:srgbClr val="00B0F0"/>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85000"/>
                        <a:lumOff val="1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Hoja1!$B$2:$B$6</c:f>
              <c:numCache>
                <c:formatCode>0.0%</c:formatCode>
                <c:ptCount val="5"/>
                <c:pt idx="0">
                  <c:v>0.13500000000000001</c:v>
                </c:pt>
                <c:pt idx="1">
                  <c:v>0.21</c:v>
                </c:pt>
                <c:pt idx="2">
                  <c:v>0.25700000000000001</c:v>
                </c:pt>
                <c:pt idx="3">
                  <c:v>0.221</c:v>
                </c:pt>
                <c:pt idx="4">
                  <c:v>0.17799999999999999</c:v>
                </c:pt>
              </c:numCache>
            </c:numRef>
          </c:val>
          <c:extLst>
            <c:ext xmlns:c16="http://schemas.microsoft.com/office/drawing/2014/chart" uri="{C3380CC4-5D6E-409C-BE32-E72D297353CC}">
              <c16:uniqueId val="{00000000-0278-46DA-8494-3C105DE0C026}"/>
            </c:ext>
          </c:extLst>
        </c:ser>
        <c:dLbls>
          <c:showLegendKey val="0"/>
          <c:showVal val="0"/>
          <c:showCatName val="0"/>
          <c:showSerName val="0"/>
          <c:showPercent val="0"/>
          <c:showBubbleSize val="0"/>
        </c:dLbls>
        <c:gapWidth val="50"/>
        <c:axId val="154177856"/>
        <c:axId val="154172760"/>
      </c:barChart>
      <c:catAx>
        <c:axId val="154177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Segoe UI Symbol" panose="020B0502040204020203" pitchFamily="34" charset="0"/>
                <a:ea typeface="Segoe UI Symbol" panose="020B0502040204020203" pitchFamily="34" charset="0"/>
                <a:cs typeface="+mn-cs"/>
              </a:defRPr>
            </a:pPr>
            <a:endParaRPr lang="es-ES"/>
          </a:p>
        </c:txPr>
        <c:crossAx val="154172760"/>
        <c:crosses val="autoZero"/>
        <c:auto val="1"/>
        <c:lblAlgn val="ctr"/>
        <c:lblOffset val="100"/>
        <c:noMultiLvlLbl val="0"/>
      </c:catAx>
      <c:valAx>
        <c:axId val="154172760"/>
        <c:scaling>
          <c:orientation val="minMax"/>
          <c:max val="1"/>
        </c:scaling>
        <c:delete val="1"/>
        <c:axPos val="l"/>
        <c:numFmt formatCode="0.0%" sourceLinked="1"/>
        <c:majorTickMark val="out"/>
        <c:minorTickMark val="none"/>
        <c:tickLblPos val="nextTo"/>
        <c:crossAx val="15417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4125371557714"/>
          <c:y val="7.4425865977182315E-2"/>
          <c:w val="0.67982123084037016"/>
          <c:h val="0.89282675299285741"/>
        </c:manualLayout>
      </c:layout>
      <c:barChart>
        <c:barDir val="bar"/>
        <c:grouping val="clustered"/>
        <c:varyColors val="0"/>
        <c:ser>
          <c:idx val="0"/>
          <c:order val="0"/>
          <c:tx>
            <c:strRef>
              <c:f>Hoja1!$B$1</c:f>
              <c:strCache>
                <c:ptCount val="1"/>
                <c:pt idx="0">
                  <c:v>Andalucía</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Hoja1!$B$2:$B$4</c:f>
              <c:numCache>
                <c:formatCode>0.0%</c:formatCode>
                <c:ptCount val="3"/>
                <c:pt idx="0">
                  <c:v>0.14399999999999999</c:v>
                </c:pt>
                <c:pt idx="1">
                  <c:v>0.83699999999999997</c:v>
                </c:pt>
                <c:pt idx="2">
                  <c:v>1.9E-2</c:v>
                </c:pt>
              </c:numCache>
            </c:numRef>
          </c:val>
          <c:extLst>
            <c:ext xmlns:c16="http://schemas.microsoft.com/office/drawing/2014/chart" uri="{C3380CC4-5D6E-409C-BE32-E72D297353CC}">
              <c16:uniqueId val="{00000000-CB07-49EA-8E13-FFE60C483096}"/>
            </c:ext>
          </c:extLst>
        </c:ser>
        <c:ser>
          <c:idx val="1"/>
          <c:order val="1"/>
          <c:tx>
            <c:strRef>
              <c:f>Hoja1!$C$1</c:f>
              <c:strCache>
                <c:ptCount val="1"/>
                <c:pt idx="0">
                  <c:v>Cataluña</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Hoja1!$C$2:$C$4</c:f>
              <c:numCache>
                <c:formatCode>0.0%</c:formatCode>
                <c:ptCount val="3"/>
                <c:pt idx="0">
                  <c:v>0.22500000000000001</c:v>
                </c:pt>
                <c:pt idx="1">
                  <c:v>0.746</c:v>
                </c:pt>
                <c:pt idx="2">
                  <c:v>2.9000000000000001E-2</c:v>
                </c:pt>
              </c:numCache>
            </c:numRef>
          </c:val>
          <c:extLst>
            <c:ext xmlns:c16="http://schemas.microsoft.com/office/drawing/2014/chart" uri="{C3380CC4-5D6E-409C-BE32-E72D297353CC}">
              <c16:uniqueId val="{00000001-CB07-49EA-8E13-FFE60C483096}"/>
            </c:ext>
          </c:extLst>
        </c:ser>
        <c:ser>
          <c:idx val="2"/>
          <c:order val="2"/>
          <c:tx>
            <c:strRef>
              <c:f>Hoja1!$D$1</c:f>
              <c:strCache>
                <c:ptCount val="1"/>
                <c:pt idx="0">
                  <c:v>C. Valenc</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Hoja1!$D$2:$D$4</c:f>
              <c:numCache>
                <c:formatCode>0.0%</c:formatCode>
                <c:ptCount val="3"/>
                <c:pt idx="0">
                  <c:v>0.16</c:v>
                </c:pt>
                <c:pt idx="1">
                  <c:v>0.81499999999999995</c:v>
                </c:pt>
                <c:pt idx="2">
                  <c:v>2.5000000000000001E-2</c:v>
                </c:pt>
              </c:numCache>
            </c:numRef>
          </c:val>
          <c:extLst>
            <c:ext xmlns:c16="http://schemas.microsoft.com/office/drawing/2014/chart" uri="{C3380CC4-5D6E-409C-BE32-E72D297353CC}">
              <c16:uniqueId val="{00000002-CB07-49EA-8E13-FFE60C483096}"/>
            </c:ext>
          </c:extLst>
        </c:ser>
        <c:ser>
          <c:idx val="3"/>
          <c:order val="3"/>
          <c:tx>
            <c:strRef>
              <c:f>Hoja1!$E$1</c:f>
              <c:strCache>
                <c:ptCount val="1"/>
                <c:pt idx="0">
                  <c:v>Com. Madrid</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Hoja1!$E$2:$E$4</c:f>
              <c:numCache>
                <c:formatCode>0.0%</c:formatCode>
                <c:ptCount val="3"/>
                <c:pt idx="0">
                  <c:v>0.158</c:v>
                </c:pt>
                <c:pt idx="1">
                  <c:v>0.82299999999999995</c:v>
                </c:pt>
                <c:pt idx="2">
                  <c:v>1.9E-2</c:v>
                </c:pt>
              </c:numCache>
            </c:numRef>
          </c:val>
          <c:extLst>
            <c:ext xmlns:c16="http://schemas.microsoft.com/office/drawing/2014/chart" uri="{C3380CC4-5D6E-409C-BE32-E72D297353CC}">
              <c16:uniqueId val="{00000003-CB07-49EA-8E13-FFE60C483096}"/>
            </c:ext>
          </c:extLst>
        </c:ser>
        <c:ser>
          <c:idx val="4"/>
          <c:order val="4"/>
          <c:tx>
            <c:strRef>
              <c:f>Hoja1!$F$1</c:f>
              <c:strCache>
                <c:ptCount val="1"/>
                <c:pt idx="0">
                  <c:v>Resto España</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Hoja1!$F$2:$F$4</c:f>
              <c:numCache>
                <c:formatCode>0.0%</c:formatCode>
                <c:ptCount val="3"/>
                <c:pt idx="0">
                  <c:v>0.17899999999999999</c:v>
                </c:pt>
                <c:pt idx="1">
                  <c:v>0.80300000000000005</c:v>
                </c:pt>
                <c:pt idx="2">
                  <c:v>1.7999999999999999E-2</c:v>
                </c:pt>
              </c:numCache>
            </c:numRef>
          </c:val>
          <c:extLst>
            <c:ext xmlns:c16="http://schemas.microsoft.com/office/drawing/2014/chart" uri="{C3380CC4-5D6E-409C-BE32-E72D297353CC}">
              <c16:uniqueId val="{00000004-CB07-49EA-8E13-FFE60C483096}"/>
            </c:ext>
          </c:extLst>
        </c:ser>
        <c:dLbls>
          <c:showLegendKey val="0"/>
          <c:showVal val="0"/>
          <c:showCatName val="0"/>
          <c:showSerName val="0"/>
          <c:showPercent val="0"/>
          <c:showBubbleSize val="0"/>
        </c:dLbls>
        <c:gapWidth val="50"/>
        <c:overlap val="-2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1"/>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3.2747381029960221E-2"/>
          <c:w val="0.55455010523701154"/>
          <c:h val="0.93450523794007956"/>
        </c:manualLayout>
      </c:layout>
      <c:barChart>
        <c:barDir val="bar"/>
        <c:grouping val="clustered"/>
        <c:varyColors val="0"/>
        <c:ser>
          <c:idx val="0"/>
          <c:order val="0"/>
          <c:tx>
            <c:strRef>
              <c:f>Hoja1!$B$1</c:f>
              <c:strCache>
                <c:ptCount val="1"/>
                <c:pt idx="0">
                  <c:v>Serie 1</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badi" panose="020B06040201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Solo físico</c:v>
                </c:pt>
                <c:pt idx="1">
                  <c:v>Solo mental</c:v>
                </c:pt>
                <c:pt idx="2">
                  <c:v>Ambas</c:v>
                </c:pt>
                <c:pt idx="3">
                  <c:v>Ninguna de las anteriores</c:v>
                </c:pt>
              </c:strCache>
            </c:strRef>
          </c:cat>
          <c:val>
            <c:numRef>
              <c:f>Hoja1!$B$2:$B$5</c:f>
              <c:numCache>
                <c:formatCode>0.0%</c:formatCode>
                <c:ptCount val="4"/>
                <c:pt idx="0">
                  <c:v>8.8999999999999996E-2</c:v>
                </c:pt>
                <c:pt idx="1">
                  <c:v>2.7E-2</c:v>
                </c:pt>
                <c:pt idx="2">
                  <c:v>0.85599999999999998</c:v>
                </c:pt>
                <c:pt idx="3">
                  <c:v>2.9000000000000001E-2</c:v>
                </c:pt>
              </c:numCache>
            </c:numRef>
          </c:val>
          <c:extLst>
            <c:ext xmlns:c16="http://schemas.microsoft.com/office/drawing/2014/chart" uri="{C3380CC4-5D6E-409C-BE32-E72D297353CC}">
              <c16:uniqueId val="{00000000-2560-4773-8099-0458D4E71E06}"/>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1"/>
        </c:scaling>
        <c:delete val="1"/>
        <c:axPos val="t"/>
        <c:numFmt formatCode="0.0%" sourceLinked="1"/>
        <c:majorTickMark val="out"/>
        <c:minorTickMark val="none"/>
        <c:tickLblPos val="nextTo"/>
        <c:crossAx val="43912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16-24 años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Solo físico</c:v>
                </c:pt>
                <c:pt idx="1">
                  <c:v>Solo mental</c:v>
                </c:pt>
                <c:pt idx="2">
                  <c:v>Ambas</c:v>
                </c:pt>
                <c:pt idx="3">
                  <c:v>Ninguna de las anteriores</c:v>
                </c:pt>
              </c:strCache>
            </c:strRef>
          </c:cat>
          <c:val>
            <c:numRef>
              <c:f>Hoja1!$B$2:$B$5</c:f>
              <c:numCache>
                <c:formatCode>0.0%</c:formatCode>
                <c:ptCount val="4"/>
                <c:pt idx="0">
                  <c:v>9.4E-2</c:v>
                </c:pt>
                <c:pt idx="1">
                  <c:v>0.04</c:v>
                </c:pt>
                <c:pt idx="2">
                  <c:v>0.83199999999999996</c:v>
                </c:pt>
                <c:pt idx="3">
                  <c:v>3.5000000000000003E-2</c:v>
                </c:pt>
              </c:numCache>
            </c:numRef>
          </c:val>
          <c:extLst>
            <c:ext xmlns:c16="http://schemas.microsoft.com/office/drawing/2014/chart" uri="{C3380CC4-5D6E-409C-BE32-E72D297353CC}">
              <c16:uniqueId val="{00000000-B1D8-4631-BA31-F4C6582D3038}"/>
            </c:ext>
          </c:extLst>
        </c:ser>
        <c:ser>
          <c:idx val="1"/>
          <c:order val="1"/>
          <c:tx>
            <c:strRef>
              <c:f>Hoja1!$C$1</c:f>
              <c:strCache>
                <c:ptCount val="1"/>
                <c:pt idx="0">
                  <c:v>25-34 años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Solo físico</c:v>
                </c:pt>
                <c:pt idx="1">
                  <c:v>Solo mental</c:v>
                </c:pt>
                <c:pt idx="2">
                  <c:v>Ambas</c:v>
                </c:pt>
                <c:pt idx="3">
                  <c:v>Ninguna de las anteriores</c:v>
                </c:pt>
              </c:strCache>
            </c:strRef>
          </c:cat>
          <c:val>
            <c:numRef>
              <c:f>Hoja1!$C$2:$C$5</c:f>
              <c:numCache>
                <c:formatCode>0.0%</c:formatCode>
                <c:ptCount val="4"/>
                <c:pt idx="0">
                  <c:v>9.1999999999999998E-2</c:v>
                </c:pt>
                <c:pt idx="1">
                  <c:v>3.7999999999999999E-2</c:v>
                </c:pt>
                <c:pt idx="2">
                  <c:v>0.84399999999999997</c:v>
                </c:pt>
                <c:pt idx="3">
                  <c:v>2.5000000000000001E-2</c:v>
                </c:pt>
              </c:numCache>
            </c:numRef>
          </c:val>
          <c:extLst>
            <c:ext xmlns:c16="http://schemas.microsoft.com/office/drawing/2014/chart" uri="{C3380CC4-5D6E-409C-BE32-E72D297353CC}">
              <c16:uniqueId val="{00000001-B1D8-4631-BA31-F4C6582D3038}"/>
            </c:ext>
          </c:extLst>
        </c:ser>
        <c:ser>
          <c:idx val="2"/>
          <c:order val="2"/>
          <c:tx>
            <c:strRef>
              <c:f>Hoja1!$D$1</c:f>
              <c:strCache>
                <c:ptCount val="1"/>
                <c:pt idx="0">
                  <c:v>35-44 años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Solo físico</c:v>
                </c:pt>
                <c:pt idx="1">
                  <c:v>Solo mental</c:v>
                </c:pt>
                <c:pt idx="2">
                  <c:v>Ambas</c:v>
                </c:pt>
                <c:pt idx="3">
                  <c:v>Ninguna de las anteriores</c:v>
                </c:pt>
              </c:strCache>
            </c:strRef>
          </c:cat>
          <c:val>
            <c:numRef>
              <c:f>Hoja1!$D$2:$D$5</c:f>
              <c:numCache>
                <c:formatCode>0.0%</c:formatCode>
                <c:ptCount val="4"/>
                <c:pt idx="0">
                  <c:v>8.7999999999999995E-2</c:v>
                </c:pt>
                <c:pt idx="1">
                  <c:v>2.1000000000000001E-2</c:v>
                </c:pt>
                <c:pt idx="2">
                  <c:v>0.878</c:v>
                </c:pt>
                <c:pt idx="3">
                  <c:v>1.2999999999999999E-2</c:v>
                </c:pt>
              </c:numCache>
            </c:numRef>
          </c:val>
          <c:extLst>
            <c:ext xmlns:c16="http://schemas.microsoft.com/office/drawing/2014/chart" uri="{C3380CC4-5D6E-409C-BE32-E72D297353CC}">
              <c16:uniqueId val="{00000002-B1D8-4631-BA31-F4C6582D3038}"/>
            </c:ext>
          </c:extLst>
        </c:ser>
        <c:ser>
          <c:idx val="3"/>
          <c:order val="3"/>
          <c:tx>
            <c:strRef>
              <c:f>Hoja1!$E$1</c:f>
              <c:strCache>
                <c:ptCount val="1"/>
                <c:pt idx="0">
                  <c:v>45-54 años</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Solo físico</c:v>
                </c:pt>
                <c:pt idx="1">
                  <c:v>Solo mental</c:v>
                </c:pt>
                <c:pt idx="2">
                  <c:v>Ambas</c:v>
                </c:pt>
                <c:pt idx="3">
                  <c:v>Ninguna de las anteriores</c:v>
                </c:pt>
              </c:strCache>
            </c:strRef>
          </c:cat>
          <c:val>
            <c:numRef>
              <c:f>Hoja1!$E$2:$E$5</c:f>
              <c:numCache>
                <c:formatCode>0.0%</c:formatCode>
                <c:ptCount val="4"/>
                <c:pt idx="0">
                  <c:v>9.4E-2</c:v>
                </c:pt>
                <c:pt idx="1">
                  <c:v>2.1000000000000001E-2</c:v>
                </c:pt>
                <c:pt idx="2">
                  <c:v>0.84599999999999997</c:v>
                </c:pt>
                <c:pt idx="3">
                  <c:v>3.9E-2</c:v>
                </c:pt>
              </c:numCache>
            </c:numRef>
          </c:val>
          <c:extLst>
            <c:ext xmlns:c16="http://schemas.microsoft.com/office/drawing/2014/chart" uri="{C3380CC4-5D6E-409C-BE32-E72D297353CC}">
              <c16:uniqueId val="{00000003-B1D8-4631-BA31-F4C6582D3038}"/>
            </c:ext>
          </c:extLst>
        </c:ser>
        <c:ser>
          <c:idx val="4"/>
          <c:order val="4"/>
          <c:tx>
            <c:strRef>
              <c:f>Hoja1!$F$1</c:f>
              <c:strCache>
                <c:ptCount val="1"/>
                <c:pt idx="0">
                  <c:v>55-65 años</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Solo físico</c:v>
                </c:pt>
                <c:pt idx="1">
                  <c:v>Solo mental</c:v>
                </c:pt>
                <c:pt idx="2">
                  <c:v>Ambas</c:v>
                </c:pt>
                <c:pt idx="3">
                  <c:v>Ninguna de las anteriores</c:v>
                </c:pt>
              </c:strCache>
            </c:strRef>
          </c:cat>
          <c:val>
            <c:numRef>
              <c:f>Hoja1!$F$2:$F$5</c:f>
              <c:numCache>
                <c:formatCode>0.0%</c:formatCode>
                <c:ptCount val="4"/>
                <c:pt idx="0">
                  <c:v>7.4999999999999997E-2</c:v>
                </c:pt>
                <c:pt idx="1">
                  <c:v>1.9E-2</c:v>
                </c:pt>
                <c:pt idx="2">
                  <c:v>0.86899999999999999</c:v>
                </c:pt>
                <c:pt idx="3">
                  <c:v>3.6999999999999998E-2</c:v>
                </c:pt>
              </c:numCache>
            </c:numRef>
          </c:val>
          <c:extLst>
            <c:ext xmlns:c16="http://schemas.microsoft.com/office/drawing/2014/chart" uri="{C3380CC4-5D6E-409C-BE32-E72D297353CC}">
              <c16:uniqueId val="{00000004-B1D8-4631-BA31-F4C6582D3038}"/>
            </c:ext>
          </c:extLst>
        </c:ser>
        <c:dLbls>
          <c:showLegendKey val="0"/>
          <c:showVal val="0"/>
          <c:showCatName val="0"/>
          <c:showSerName val="0"/>
          <c:showPercent val="0"/>
          <c:showBubbleSize val="0"/>
        </c:dLbls>
        <c:gapWidth val="50"/>
        <c:overlap val="-20"/>
        <c:axId val="439128152"/>
        <c:axId val="439124544"/>
      </c:barChart>
      <c:catAx>
        <c:axId val="4391281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crossAx val="439124544"/>
        <c:crosses val="autoZero"/>
        <c:auto val="1"/>
        <c:lblAlgn val="ctr"/>
        <c:lblOffset val="100"/>
        <c:noMultiLvlLbl val="0"/>
      </c:catAx>
      <c:valAx>
        <c:axId val="439124544"/>
        <c:scaling>
          <c:orientation val="minMax"/>
          <c:max val="1"/>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6.8471796699007728E-2"/>
          <c:w val="0.56024424730989153"/>
          <c:h val="0.89878082227103206"/>
        </c:manualLayout>
      </c:layout>
      <c:barChart>
        <c:barDir val="bar"/>
        <c:grouping val="clustered"/>
        <c:varyColors val="0"/>
        <c:ser>
          <c:idx val="0"/>
          <c:order val="0"/>
          <c:tx>
            <c:strRef>
              <c:f>Hoja1!$B$1</c:f>
              <c:strCache>
                <c:ptCount val="1"/>
                <c:pt idx="0">
                  <c:v>Casado / Pareja</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Solo físico</c:v>
                </c:pt>
                <c:pt idx="1">
                  <c:v>Solo mental</c:v>
                </c:pt>
                <c:pt idx="2">
                  <c:v>Ambas</c:v>
                </c:pt>
                <c:pt idx="3">
                  <c:v>Ninguna de las anteriores</c:v>
                </c:pt>
              </c:strCache>
            </c:strRef>
          </c:cat>
          <c:val>
            <c:numRef>
              <c:f>Hoja1!$B$2:$B$5</c:f>
              <c:numCache>
                <c:formatCode>0.0%</c:formatCode>
                <c:ptCount val="4"/>
                <c:pt idx="0">
                  <c:v>8.6999999999999994E-2</c:v>
                </c:pt>
                <c:pt idx="1">
                  <c:v>1.9E-2</c:v>
                </c:pt>
                <c:pt idx="2">
                  <c:v>0.86899999999999999</c:v>
                </c:pt>
                <c:pt idx="3">
                  <c:v>2.5000000000000001E-2</c:v>
                </c:pt>
              </c:numCache>
            </c:numRef>
          </c:val>
          <c:extLst>
            <c:ext xmlns:c16="http://schemas.microsoft.com/office/drawing/2014/chart" uri="{C3380CC4-5D6E-409C-BE32-E72D297353CC}">
              <c16:uniqueId val="{00000000-2560-4773-8099-0458D4E71E06}"/>
            </c:ext>
          </c:extLst>
        </c:ser>
        <c:ser>
          <c:idx val="1"/>
          <c:order val="1"/>
          <c:tx>
            <c:strRef>
              <c:f>Hoja1!$C$1</c:f>
              <c:strCache>
                <c:ptCount val="1"/>
                <c:pt idx="0">
                  <c:v>Divorciado / Soltero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Solo físico</c:v>
                </c:pt>
                <c:pt idx="1">
                  <c:v>Solo mental</c:v>
                </c:pt>
                <c:pt idx="2">
                  <c:v>Ambas</c:v>
                </c:pt>
                <c:pt idx="3">
                  <c:v>Ninguna de las anteriores</c:v>
                </c:pt>
              </c:strCache>
            </c:strRef>
          </c:cat>
          <c:val>
            <c:numRef>
              <c:f>Hoja1!$C$2:$C$5</c:f>
              <c:numCache>
                <c:formatCode>0.0%</c:formatCode>
                <c:ptCount val="4"/>
                <c:pt idx="0">
                  <c:v>9.4E-2</c:v>
                </c:pt>
                <c:pt idx="1">
                  <c:v>3.6999999999999998E-2</c:v>
                </c:pt>
                <c:pt idx="2">
                  <c:v>0.83199999999999996</c:v>
                </c:pt>
                <c:pt idx="3">
                  <c:v>3.6999999999999998E-2</c:v>
                </c:pt>
              </c:numCache>
            </c:numRef>
          </c:val>
          <c:extLst>
            <c:ext xmlns:c16="http://schemas.microsoft.com/office/drawing/2014/chart" uri="{C3380CC4-5D6E-409C-BE32-E72D297353CC}">
              <c16:uniqueId val="{00000001-291F-43FF-9048-ADC0124DE4E5}"/>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1"/>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4125371557714"/>
          <c:y val="7.4425865977182315E-2"/>
          <c:w val="0.67982123084037016"/>
          <c:h val="0.89282675299285741"/>
        </c:manualLayout>
      </c:layout>
      <c:barChart>
        <c:barDir val="bar"/>
        <c:grouping val="clustered"/>
        <c:varyColors val="0"/>
        <c:ser>
          <c:idx val="0"/>
          <c:order val="0"/>
          <c:tx>
            <c:strRef>
              <c:f>Hoja1!$B$1</c:f>
              <c:strCache>
                <c:ptCount val="1"/>
                <c:pt idx="0">
                  <c:v>Andalucía</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Solo físico</c:v>
                </c:pt>
                <c:pt idx="1">
                  <c:v>Solo mental</c:v>
                </c:pt>
                <c:pt idx="2">
                  <c:v>Ambas</c:v>
                </c:pt>
                <c:pt idx="3">
                  <c:v>Ninguna de las anteriores</c:v>
                </c:pt>
              </c:strCache>
            </c:strRef>
          </c:cat>
          <c:val>
            <c:numRef>
              <c:f>Hoja1!$B$2:$B$5</c:f>
              <c:numCache>
                <c:formatCode>0.0%</c:formatCode>
                <c:ptCount val="4"/>
                <c:pt idx="0">
                  <c:v>0.14399999999999999</c:v>
                </c:pt>
                <c:pt idx="1">
                  <c:v>2.1999999999999999E-2</c:v>
                </c:pt>
                <c:pt idx="2">
                  <c:v>0.81100000000000005</c:v>
                </c:pt>
                <c:pt idx="3">
                  <c:v>2.1999999999999999E-2</c:v>
                </c:pt>
              </c:numCache>
            </c:numRef>
          </c:val>
          <c:extLst>
            <c:ext xmlns:c16="http://schemas.microsoft.com/office/drawing/2014/chart" uri="{C3380CC4-5D6E-409C-BE32-E72D297353CC}">
              <c16:uniqueId val="{00000000-F142-4B24-ACEA-36600E6A0747}"/>
            </c:ext>
          </c:extLst>
        </c:ser>
        <c:ser>
          <c:idx val="1"/>
          <c:order val="1"/>
          <c:tx>
            <c:strRef>
              <c:f>Hoja1!$C$1</c:f>
              <c:strCache>
                <c:ptCount val="1"/>
                <c:pt idx="0">
                  <c:v>Cataluña</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Solo físico</c:v>
                </c:pt>
                <c:pt idx="1">
                  <c:v>Solo mental</c:v>
                </c:pt>
                <c:pt idx="2">
                  <c:v>Ambas</c:v>
                </c:pt>
                <c:pt idx="3">
                  <c:v>Ninguna de las anteriores</c:v>
                </c:pt>
              </c:strCache>
            </c:strRef>
          </c:cat>
          <c:val>
            <c:numRef>
              <c:f>Hoja1!$C$2:$C$5</c:f>
              <c:numCache>
                <c:formatCode>0.0%</c:formatCode>
                <c:ptCount val="4"/>
                <c:pt idx="0">
                  <c:v>7.9000000000000001E-2</c:v>
                </c:pt>
                <c:pt idx="1">
                  <c:v>2.1000000000000001E-2</c:v>
                </c:pt>
                <c:pt idx="2">
                  <c:v>0.879</c:v>
                </c:pt>
                <c:pt idx="3">
                  <c:v>2.1000000000000001E-2</c:v>
                </c:pt>
              </c:numCache>
            </c:numRef>
          </c:val>
          <c:extLst>
            <c:ext xmlns:c16="http://schemas.microsoft.com/office/drawing/2014/chart" uri="{C3380CC4-5D6E-409C-BE32-E72D297353CC}">
              <c16:uniqueId val="{00000001-F142-4B24-ACEA-36600E6A0747}"/>
            </c:ext>
          </c:extLst>
        </c:ser>
        <c:ser>
          <c:idx val="2"/>
          <c:order val="2"/>
          <c:tx>
            <c:strRef>
              <c:f>Hoja1!$D$1</c:f>
              <c:strCache>
                <c:ptCount val="1"/>
                <c:pt idx="0">
                  <c:v>C. Valenc</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Solo físico</c:v>
                </c:pt>
                <c:pt idx="1">
                  <c:v>Solo mental</c:v>
                </c:pt>
                <c:pt idx="2">
                  <c:v>Ambas</c:v>
                </c:pt>
                <c:pt idx="3">
                  <c:v>Ninguna de las anteriores</c:v>
                </c:pt>
              </c:strCache>
            </c:strRef>
          </c:cat>
          <c:val>
            <c:numRef>
              <c:f>Hoja1!$D$2:$D$5</c:f>
              <c:numCache>
                <c:formatCode>0.0%</c:formatCode>
                <c:ptCount val="4"/>
                <c:pt idx="0">
                  <c:v>6.8000000000000005E-2</c:v>
                </c:pt>
                <c:pt idx="1">
                  <c:v>2.5000000000000001E-2</c:v>
                </c:pt>
                <c:pt idx="2">
                  <c:v>0.88300000000000001</c:v>
                </c:pt>
                <c:pt idx="3">
                  <c:v>2.5000000000000001E-2</c:v>
                </c:pt>
              </c:numCache>
            </c:numRef>
          </c:val>
          <c:extLst>
            <c:ext xmlns:c16="http://schemas.microsoft.com/office/drawing/2014/chart" uri="{C3380CC4-5D6E-409C-BE32-E72D297353CC}">
              <c16:uniqueId val="{00000002-F142-4B24-ACEA-36600E6A0747}"/>
            </c:ext>
          </c:extLst>
        </c:ser>
        <c:ser>
          <c:idx val="3"/>
          <c:order val="3"/>
          <c:tx>
            <c:strRef>
              <c:f>Hoja1!$E$1</c:f>
              <c:strCache>
                <c:ptCount val="1"/>
                <c:pt idx="0">
                  <c:v>Com. Madrid</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Solo físico</c:v>
                </c:pt>
                <c:pt idx="1">
                  <c:v>Solo mental</c:v>
                </c:pt>
                <c:pt idx="2">
                  <c:v>Ambas</c:v>
                </c:pt>
                <c:pt idx="3">
                  <c:v>Ninguna de las anteriores</c:v>
                </c:pt>
              </c:strCache>
            </c:strRef>
          </c:cat>
          <c:val>
            <c:numRef>
              <c:f>Hoja1!$E$2:$E$5</c:f>
              <c:numCache>
                <c:formatCode>0.0%</c:formatCode>
                <c:ptCount val="4"/>
                <c:pt idx="0">
                  <c:v>7.6999999999999999E-2</c:v>
                </c:pt>
                <c:pt idx="1">
                  <c:v>2.4E-2</c:v>
                </c:pt>
                <c:pt idx="2">
                  <c:v>0.876</c:v>
                </c:pt>
                <c:pt idx="3">
                  <c:v>2.4E-2</c:v>
                </c:pt>
              </c:numCache>
            </c:numRef>
          </c:val>
          <c:extLst>
            <c:ext xmlns:c16="http://schemas.microsoft.com/office/drawing/2014/chart" uri="{C3380CC4-5D6E-409C-BE32-E72D297353CC}">
              <c16:uniqueId val="{00000003-F142-4B24-ACEA-36600E6A0747}"/>
            </c:ext>
          </c:extLst>
        </c:ser>
        <c:ser>
          <c:idx val="4"/>
          <c:order val="4"/>
          <c:tx>
            <c:strRef>
              <c:f>Hoja1!$F$1</c:f>
              <c:strCache>
                <c:ptCount val="1"/>
                <c:pt idx="0">
                  <c:v>Resto España</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Solo físico</c:v>
                </c:pt>
                <c:pt idx="1">
                  <c:v>Solo mental</c:v>
                </c:pt>
                <c:pt idx="2">
                  <c:v>Ambas</c:v>
                </c:pt>
                <c:pt idx="3">
                  <c:v>Ninguna de las anteriores</c:v>
                </c:pt>
              </c:strCache>
            </c:strRef>
          </c:cat>
          <c:val>
            <c:numRef>
              <c:f>Hoja1!$F$2:$F$5</c:f>
              <c:numCache>
                <c:formatCode>0.0%</c:formatCode>
                <c:ptCount val="4"/>
                <c:pt idx="0">
                  <c:v>7.8E-2</c:v>
                </c:pt>
                <c:pt idx="1">
                  <c:v>3.2000000000000001E-2</c:v>
                </c:pt>
                <c:pt idx="2">
                  <c:v>0.85299999999999998</c:v>
                </c:pt>
                <c:pt idx="3">
                  <c:v>3.6999999999999998E-2</c:v>
                </c:pt>
              </c:numCache>
            </c:numRef>
          </c:val>
          <c:extLst>
            <c:ext xmlns:c16="http://schemas.microsoft.com/office/drawing/2014/chart" uri="{C3380CC4-5D6E-409C-BE32-E72D297353CC}">
              <c16:uniqueId val="{00000004-F142-4B24-ACEA-36600E6A0747}"/>
            </c:ext>
          </c:extLst>
        </c:ser>
        <c:dLbls>
          <c:showLegendKey val="0"/>
          <c:showVal val="0"/>
          <c:showCatName val="0"/>
          <c:showSerName val="0"/>
          <c:showPercent val="0"/>
          <c:showBubbleSize val="0"/>
        </c:dLbls>
        <c:gapWidth val="50"/>
        <c:overlap val="-2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1"/>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3.2747381029960221E-2"/>
          <c:w val="0.55455010523701154"/>
          <c:h val="0.93450523794007956"/>
        </c:manualLayout>
      </c:layout>
      <c:barChart>
        <c:barDir val="bar"/>
        <c:grouping val="clustered"/>
        <c:varyColors val="0"/>
        <c:ser>
          <c:idx val="0"/>
          <c:order val="0"/>
          <c:tx>
            <c:strRef>
              <c:f>Hoja1!$B$1</c:f>
              <c:strCache>
                <c:ptCount val="1"/>
                <c:pt idx="0">
                  <c:v>Serie 1</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badi" panose="020B06040201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Mucho</c:v>
                </c:pt>
                <c:pt idx="1">
                  <c:v>Bastante</c:v>
                </c:pt>
                <c:pt idx="2">
                  <c:v>Algo</c:v>
                </c:pt>
                <c:pt idx="3">
                  <c:v>Poco</c:v>
                </c:pt>
                <c:pt idx="4">
                  <c:v>Nada</c:v>
                </c:pt>
              </c:strCache>
            </c:strRef>
          </c:cat>
          <c:val>
            <c:numRef>
              <c:f>Hoja1!$B$2:$B$6</c:f>
              <c:numCache>
                <c:formatCode>0.0%</c:formatCode>
                <c:ptCount val="5"/>
                <c:pt idx="0">
                  <c:v>0.32700000000000001</c:v>
                </c:pt>
                <c:pt idx="1">
                  <c:v>0.49299999999999999</c:v>
                </c:pt>
                <c:pt idx="2">
                  <c:v>0.14099999999999999</c:v>
                </c:pt>
                <c:pt idx="3">
                  <c:v>2.3E-2</c:v>
                </c:pt>
                <c:pt idx="4">
                  <c:v>1.6E-2</c:v>
                </c:pt>
              </c:numCache>
            </c:numRef>
          </c:val>
          <c:extLst>
            <c:ext xmlns:c16="http://schemas.microsoft.com/office/drawing/2014/chart" uri="{C3380CC4-5D6E-409C-BE32-E72D297353CC}">
              <c16:uniqueId val="{00000000-6961-45D4-8114-F896E990DC0B}"/>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5"/>
        </c:scaling>
        <c:delete val="1"/>
        <c:axPos val="t"/>
        <c:numFmt formatCode="0.0%" sourceLinked="1"/>
        <c:majorTickMark val="out"/>
        <c:minorTickMark val="none"/>
        <c:tickLblPos val="nextTo"/>
        <c:crossAx val="43912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6.2517727420833141E-2"/>
          <c:w val="0.55455010523701154"/>
          <c:h val="0.9047348915492065"/>
        </c:manualLayout>
      </c:layout>
      <c:barChart>
        <c:barDir val="bar"/>
        <c:grouping val="clustered"/>
        <c:varyColors val="0"/>
        <c:ser>
          <c:idx val="0"/>
          <c:order val="0"/>
          <c:tx>
            <c:strRef>
              <c:f>Hoja1!$B$1</c:f>
              <c:strCache>
                <c:ptCount val="1"/>
                <c:pt idx="0">
                  <c:v>Casado/En pareja</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Mucho</c:v>
                </c:pt>
                <c:pt idx="1">
                  <c:v>Bastante</c:v>
                </c:pt>
                <c:pt idx="2">
                  <c:v>Algo</c:v>
                </c:pt>
                <c:pt idx="3">
                  <c:v>Poco</c:v>
                </c:pt>
                <c:pt idx="4">
                  <c:v>Nada</c:v>
                </c:pt>
              </c:strCache>
            </c:strRef>
          </c:cat>
          <c:val>
            <c:numRef>
              <c:f>Hoja1!$B$2:$B$6</c:f>
              <c:numCache>
                <c:formatCode>0.0%</c:formatCode>
                <c:ptCount val="5"/>
                <c:pt idx="0">
                  <c:v>0.34699999999999998</c:v>
                </c:pt>
                <c:pt idx="1">
                  <c:v>0.49399999999999999</c:v>
                </c:pt>
                <c:pt idx="2">
                  <c:v>0.129</c:v>
                </c:pt>
                <c:pt idx="3">
                  <c:v>0.02</c:v>
                </c:pt>
                <c:pt idx="4">
                  <c:v>0.01</c:v>
                </c:pt>
              </c:numCache>
            </c:numRef>
          </c:val>
          <c:extLst>
            <c:ext xmlns:c16="http://schemas.microsoft.com/office/drawing/2014/chart" uri="{C3380CC4-5D6E-409C-BE32-E72D297353CC}">
              <c16:uniqueId val="{00000000-6961-45D4-8114-F896E990DC0B}"/>
            </c:ext>
          </c:extLst>
        </c:ser>
        <c:ser>
          <c:idx val="1"/>
          <c:order val="1"/>
          <c:tx>
            <c:strRef>
              <c:f>Hoja1!$C$1</c:f>
              <c:strCache>
                <c:ptCount val="1"/>
                <c:pt idx="0">
                  <c:v>Soltero/Divorciado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Mucho</c:v>
                </c:pt>
                <c:pt idx="1">
                  <c:v>Bastante</c:v>
                </c:pt>
                <c:pt idx="2">
                  <c:v>Algo</c:v>
                </c:pt>
                <c:pt idx="3">
                  <c:v>Poco</c:v>
                </c:pt>
                <c:pt idx="4">
                  <c:v>Nada</c:v>
                </c:pt>
              </c:strCache>
            </c:strRef>
          </c:cat>
          <c:val>
            <c:numRef>
              <c:f>Hoja1!$C$2:$C$6</c:f>
              <c:numCache>
                <c:formatCode>0.0%</c:formatCode>
                <c:ptCount val="5"/>
                <c:pt idx="0">
                  <c:v>0.29099999999999998</c:v>
                </c:pt>
                <c:pt idx="1">
                  <c:v>0.49199999999999999</c:v>
                </c:pt>
                <c:pt idx="2">
                  <c:v>0.16600000000000001</c:v>
                </c:pt>
                <c:pt idx="3">
                  <c:v>2.5000000000000001E-2</c:v>
                </c:pt>
                <c:pt idx="4">
                  <c:v>2.5000000000000001E-2</c:v>
                </c:pt>
              </c:numCache>
            </c:numRef>
          </c:val>
          <c:extLst>
            <c:ext xmlns:c16="http://schemas.microsoft.com/office/drawing/2014/chart" uri="{C3380CC4-5D6E-409C-BE32-E72D297353CC}">
              <c16:uniqueId val="{00000001-1CCE-42A8-B30B-9763D1AC757F}"/>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5"/>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effectLst>
              <a:outerShdw blurRad="50800" dist="38100" dir="5400000" algn="t" rotWithShape="0">
                <a:prstClr val="black">
                  <a:alpha val="40000"/>
                </a:prstClr>
              </a:outerShdw>
            </a:effectLst>
          </c:spPr>
          <c:dPt>
            <c:idx val="0"/>
            <c:bubble3D val="0"/>
            <c:spPr>
              <a:solidFill>
                <a:schemeClr val="accent1"/>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EE24-45FF-A1F2-D987C5AD6C96}"/>
              </c:ext>
            </c:extLst>
          </c:dPt>
          <c:dPt>
            <c:idx val="1"/>
            <c:bubble3D val="0"/>
            <c:spPr>
              <a:solidFill>
                <a:srgbClr val="00B0F0"/>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2-EE24-45FF-A1F2-D987C5AD6C96}"/>
              </c:ext>
            </c:extLst>
          </c:dPt>
          <c:dPt>
            <c:idx val="2"/>
            <c:bubble3D val="0"/>
            <c:spPr>
              <a:solidFill>
                <a:schemeClr val="accent3"/>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4-EE24-45FF-A1F2-D987C5AD6C96}"/>
              </c:ext>
            </c:extLst>
          </c:dPt>
          <c:dLbls>
            <c:dLbl>
              <c:idx val="0"/>
              <c:layout>
                <c:manualLayout>
                  <c:x val="0.1506946028664474"/>
                  <c:y val="-6.70917485782141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fld id="{5D764E97-4009-4DAF-B748-2D261AC7FAFC}" type="CATEGORYNAME">
                      <a:rPr lang="en-US" sz="1600">
                        <a:latin typeface="Segoe UI Symbol" panose="020B0502040204020203" pitchFamily="34" charset="0"/>
                        <a:ea typeface="Segoe UI Symbol" panose="020B0502040204020203" pitchFamily="34" charset="0"/>
                      </a:rPr>
                      <a:pPr>
                        <a:defRPr>
                          <a:latin typeface="Segoe UI Symbol" panose="020B0502040204020203" pitchFamily="34" charset="0"/>
                          <a:ea typeface="Segoe UI Symbol" panose="020B0502040204020203" pitchFamily="34" charset="0"/>
                        </a:defRPr>
                      </a:pPr>
                      <a:t>[NOMBRE DE CATEGORÍA]</a:t>
                    </a:fld>
                    <a:r>
                      <a:rPr lang="en-US" sz="1600" baseline="0" dirty="0">
                        <a:latin typeface="Segoe UI Symbol" panose="020B0502040204020203" pitchFamily="34" charset="0"/>
                        <a:ea typeface="Segoe UI Symbol" panose="020B0502040204020203" pitchFamily="34" charset="0"/>
                      </a:rPr>
                      <a:t>; </a:t>
                    </a:r>
                    <a:fld id="{3CBB26AE-B6EF-40C8-8B3C-9151ABD5665B}" type="VALUE">
                      <a:rPr lang="en-US" sz="2000" b="1" baseline="0">
                        <a:latin typeface="Segoe UI Symbol" panose="020B0502040204020203" pitchFamily="34" charset="0"/>
                        <a:ea typeface="Segoe UI Symbol" panose="020B0502040204020203" pitchFamily="34" charset="0"/>
                      </a:rPr>
                      <a:pPr>
                        <a:defRPr>
                          <a:latin typeface="Segoe UI Symbol" panose="020B0502040204020203" pitchFamily="34" charset="0"/>
                          <a:ea typeface="Segoe UI Symbol" panose="020B0502040204020203" pitchFamily="34" charset="0"/>
                        </a:defRPr>
                      </a:pPr>
                      <a:t>[VALOR]</a:t>
                    </a:fld>
                    <a:endParaRPr lang="en-US" sz="1600" baseline="0" dirty="0">
                      <a:latin typeface="Segoe UI Symbol" panose="020B0502040204020203" pitchFamily="34" charset="0"/>
                      <a:ea typeface="Segoe UI Symbol" panose="020B0502040204020203"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16848607425938883"/>
                      <c:h val="0.1917842178869926"/>
                    </c:manualLayout>
                  </c15:layout>
                  <c15:dlblFieldTable/>
                  <c15:showDataLabelsRange val="0"/>
                </c:ext>
                <c:ext xmlns:c16="http://schemas.microsoft.com/office/drawing/2014/chart" uri="{C3380CC4-5D6E-409C-BE32-E72D297353CC}">
                  <c16:uniqueId val="{00000003-EE24-45FF-A1F2-D987C5AD6C96}"/>
                </c:ext>
              </c:extLst>
            </c:dLbl>
            <c:dLbl>
              <c:idx val="1"/>
              <c:layout>
                <c:manualLayout>
                  <c:x val="-0.12152775119690483"/>
                  <c:y val="5.2364291573240303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fld id="{60302C6A-3A46-45C4-AA2A-29CA3AACA496}" type="CATEGORYNAME">
                      <a:rPr lang="en-US" sz="1600">
                        <a:latin typeface="Segoe UI Symbol" panose="020B0502040204020203" pitchFamily="34" charset="0"/>
                        <a:ea typeface="Segoe UI Symbol" panose="020B0502040204020203" pitchFamily="34" charset="0"/>
                      </a:rPr>
                      <a:pPr>
                        <a:defRPr sz="1600">
                          <a:latin typeface="Segoe UI Symbol" panose="020B0502040204020203" pitchFamily="34" charset="0"/>
                          <a:ea typeface="Segoe UI Symbol" panose="020B0502040204020203" pitchFamily="34" charset="0"/>
                        </a:defRPr>
                      </a:pPr>
                      <a:t>[NOMBRE DE CATEGORÍA]</a:t>
                    </a:fld>
                    <a:r>
                      <a:rPr lang="en-US" sz="1600" baseline="0" dirty="0">
                        <a:latin typeface="Segoe UI Symbol" panose="020B0502040204020203" pitchFamily="34" charset="0"/>
                        <a:ea typeface="Segoe UI Symbol" panose="020B0502040204020203" pitchFamily="34" charset="0"/>
                      </a:rPr>
                      <a:t>; </a:t>
                    </a:r>
                    <a:fld id="{9ACBA2C5-B226-49D2-88AD-E76DE2D0CB35}" type="VALUE">
                      <a:rPr lang="en-US" sz="2000" b="1" baseline="0">
                        <a:solidFill>
                          <a:schemeClr val="bg2">
                            <a:lumMod val="25000"/>
                          </a:schemeClr>
                        </a:solidFill>
                        <a:latin typeface="Segoe UI Symbol" panose="020B0502040204020203" pitchFamily="34" charset="0"/>
                        <a:ea typeface="Segoe UI Symbol" panose="020B0502040204020203" pitchFamily="34" charset="0"/>
                      </a:rPr>
                      <a:pPr>
                        <a:defRPr sz="1600">
                          <a:latin typeface="Segoe UI Symbol" panose="020B0502040204020203" pitchFamily="34" charset="0"/>
                          <a:ea typeface="Segoe UI Symbol" panose="020B0502040204020203" pitchFamily="34" charset="0"/>
                        </a:defRPr>
                      </a:pPr>
                      <a:t>[VALOR]</a:t>
                    </a:fld>
                    <a:endParaRPr lang="en-US" sz="1600" baseline="0" dirty="0">
                      <a:latin typeface="Segoe UI Symbol" panose="020B0502040204020203" pitchFamily="34" charset="0"/>
                      <a:ea typeface="Segoe UI Symbol" panose="020B0502040204020203"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24-45FF-A1F2-D987C5AD6C96}"/>
                </c:ext>
              </c:extLst>
            </c:dLbl>
            <c:dLbl>
              <c:idx val="2"/>
              <c:layout>
                <c:manualLayout>
                  <c:x val="-0.13003459808954546"/>
                  <c:y val="-0.11291063255394206"/>
                </c:manualLayout>
              </c:layout>
              <c:tx>
                <c:rich>
                  <a:bodyPr rot="0" spcFirstLastPara="1" vertOverflow="ellipsis" vert="horz" wrap="square" lIns="38100" tIns="19050" rIns="38100" bIns="19050" anchor="ctr" anchorCtr="0">
                    <a:noAutofit/>
                  </a:bodyPr>
                  <a:lstStyle/>
                  <a:p>
                    <a:pPr algn="r">
                      <a:defRPr sz="1197" b="0" i="0" u="none" strike="noStrike" kern="1200" baseline="0">
                        <a:solidFill>
                          <a:schemeClr val="tx1">
                            <a:lumMod val="75000"/>
                            <a:lumOff val="25000"/>
                          </a:schemeClr>
                        </a:solidFill>
                        <a:latin typeface="+mn-lt"/>
                        <a:ea typeface="+mn-ea"/>
                        <a:cs typeface="+mn-cs"/>
                      </a:defRPr>
                    </a:pPr>
                    <a:fld id="{D721C00D-4B1C-4C8A-B5E2-8E2951584DB5}" type="CATEGORYNAME">
                      <a:rPr lang="en-US" sz="1600">
                        <a:latin typeface="Segoe UI Symbol" panose="020B0502040204020203" pitchFamily="34" charset="0"/>
                        <a:ea typeface="Segoe UI Symbol" panose="020B0502040204020203" pitchFamily="34" charset="0"/>
                      </a:rPr>
                      <a:pPr algn="r">
                        <a:defRPr/>
                      </a:pPr>
                      <a:t>[NOMBRE DE CATEGORÍA]</a:t>
                    </a:fld>
                    <a:r>
                      <a:rPr lang="en-US" baseline="0" dirty="0"/>
                      <a:t>; </a:t>
                    </a:r>
                    <a:fld id="{290D95F9-72AF-434D-AC89-7C3D71235DA8}" type="VALUE">
                      <a:rPr lang="en-US" sz="2000" b="1" baseline="0">
                        <a:latin typeface="Segoe UI Symbol" panose="020B0502040204020203" pitchFamily="34" charset="0"/>
                        <a:ea typeface="Segoe UI Symbol" panose="020B0502040204020203" pitchFamily="34" charset="0"/>
                      </a:rPr>
                      <a:pPr algn="r">
                        <a:defRPr/>
                      </a:pPr>
                      <a:t>[VALOR]</a:t>
                    </a:fld>
                    <a:endParaRPr lang="en-US" baseline="0" dirty="0"/>
                  </a:p>
                </c:rich>
              </c:tx>
              <c:spPr>
                <a:noFill/>
                <a:ln>
                  <a:noFill/>
                </a:ln>
                <a:effectLst/>
              </c:spPr>
              <c:txPr>
                <a:bodyPr rot="0" spcFirstLastPara="1" vertOverflow="ellipsis" vert="horz" wrap="square" lIns="38100" tIns="19050" rIns="38100" bIns="19050" anchor="ctr" anchorCtr="0">
                  <a:noAutofit/>
                </a:bodyPr>
                <a:lstStyle/>
                <a:p>
                  <a:pPr algn="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34203995143483124"/>
                      <c:h val="0.11088138740633632"/>
                    </c:manualLayout>
                  </c15:layout>
                  <c15:dlblFieldTable/>
                  <c15:showDataLabelsRange val="0"/>
                </c:ext>
                <c:ext xmlns:c16="http://schemas.microsoft.com/office/drawing/2014/chart" uri="{C3380CC4-5D6E-409C-BE32-E72D297353CC}">
                  <c16:uniqueId val="{00000004-EE24-45FF-A1F2-D987C5AD6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No lo sé</c:v>
                </c:pt>
              </c:strCache>
            </c:strRef>
          </c:cat>
          <c:val>
            <c:numRef>
              <c:f>Hoja1!$B$2:$B$4</c:f>
              <c:numCache>
                <c:formatCode>0.0%</c:formatCode>
                <c:ptCount val="3"/>
                <c:pt idx="0">
                  <c:v>0.28100000000000003</c:v>
                </c:pt>
                <c:pt idx="1">
                  <c:v>0.47899999999999998</c:v>
                </c:pt>
                <c:pt idx="2">
                  <c:v>0.24</c:v>
                </c:pt>
              </c:numCache>
            </c:numRef>
          </c:val>
          <c:extLst>
            <c:ext xmlns:c16="http://schemas.microsoft.com/office/drawing/2014/chart" uri="{C3380CC4-5D6E-409C-BE32-E72D297353CC}">
              <c16:uniqueId val="{00000000-EE24-45FF-A1F2-D987C5AD6C96}"/>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55249698944954E-2"/>
          <c:y val="0.1160420498456035"/>
          <c:w val="0.87582945932830436"/>
          <c:h val="0.78630501523120766"/>
        </c:manualLayout>
      </c:layout>
      <c:barChart>
        <c:barDir val="col"/>
        <c:grouping val="percentStacked"/>
        <c:varyColors val="0"/>
        <c:ser>
          <c:idx val="0"/>
          <c:order val="0"/>
          <c:tx>
            <c:strRef>
              <c:f>Hoja1!$B$1</c:f>
              <c:strCache>
                <c:ptCount val="1"/>
                <c:pt idx="0">
                  <c:v>Sí</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Hoja1!$B$2:$B$6</c:f>
              <c:numCache>
                <c:formatCode>0.0%</c:formatCode>
                <c:ptCount val="5"/>
                <c:pt idx="0">
                  <c:v>0.38100000000000001</c:v>
                </c:pt>
                <c:pt idx="1">
                  <c:v>0.28899999999999998</c:v>
                </c:pt>
                <c:pt idx="2">
                  <c:v>0.247</c:v>
                </c:pt>
                <c:pt idx="3">
                  <c:v>0.28399999999999997</c:v>
                </c:pt>
                <c:pt idx="4">
                  <c:v>0.24299999999999999</c:v>
                </c:pt>
              </c:numCache>
            </c:numRef>
          </c:val>
          <c:extLst>
            <c:ext xmlns:c16="http://schemas.microsoft.com/office/drawing/2014/chart" uri="{C3380CC4-5D6E-409C-BE32-E72D297353CC}">
              <c16:uniqueId val="{00000000-4B03-41D9-81F2-A0842FD302FE}"/>
            </c:ext>
          </c:extLst>
        </c:ser>
        <c:ser>
          <c:idx val="1"/>
          <c:order val="1"/>
          <c:tx>
            <c:strRef>
              <c:f>Hoja1!$C$1</c:f>
              <c:strCache>
                <c:ptCount val="1"/>
                <c:pt idx="0">
                  <c:v>No</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Hoja1!$C$2:$C$6</c:f>
              <c:numCache>
                <c:formatCode>0.0%</c:formatCode>
                <c:ptCount val="5"/>
                <c:pt idx="0">
                  <c:v>0.49</c:v>
                </c:pt>
                <c:pt idx="1">
                  <c:v>0.46300000000000002</c:v>
                </c:pt>
                <c:pt idx="2">
                  <c:v>0.504</c:v>
                </c:pt>
                <c:pt idx="3">
                  <c:v>0.495</c:v>
                </c:pt>
                <c:pt idx="4">
                  <c:v>0.43099999999999999</c:v>
                </c:pt>
              </c:numCache>
            </c:numRef>
          </c:val>
          <c:extLst>
            <c:ext xmlns:c16="http://schemas.microsoft.com/office/drawing/2014/chart" uri="{C3380CC4-5D6E-409C-BE32-E72D297353CC}">
              <c16:uniqueId val="{00000001-4B03-41D9-81F2-A0842FD302FE}"/>
            </c:ext>
          </c:extLst>
        </c:ser>
        <c:ser>
          <c:idx val="2"/>
          <c:order val="2"/>
          <c:tx>
            <c:strRef>
              <c:f>Hoja1!$D$1</c:f>
              <c:strCache>
                <c:ptCount val="1"/>
                <c:pt idx="0">
                  <c:v>No lo sé</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Hoja1!$D$2:$D$6</c:f>
              <c:numCache>
                <c:formatCode>0.0%</c:formatCode>
                <c:ptCount val="5"/>
                <c:pt idx="0">
                  <c:v>0.129</c:v>
                </c:pt>
                <c:pt idx="1">
                  <c:v>0.248</c:v>
                </c:pt>
                <c:pt idx="2">
                  <c:v>0.249</c:v>
                </c:pt>
                <c:pt idx="3">
                  <c:v>0.221</c:v>
                </c:pt>
                <c:pt idx="4">
                  <c:v>0.32600000000000001</c:v>
                </c:pt>
              </c:numCache>
            </c:numRef>
          </c:val>
          <c:extLst>
            <c:ext xmlns:c16="http://schemas.microsoft.com/office/drawing/2014/chart" uri="{C3380CC4-5D6E-409C-BE32-E72D297353CC}">
              <c16:uniqueId val="{00000002-4B03-41D9-81F2-A0842FD302FE}"/>
            </c:ext>
          </c:extLst>
        </c:ser>
        <c:dLbls>
          <c:showLegendKey val="0"/>
          <c:showVal val="0"/>
          <c:showCatName val="0"/>
          <c:showSerName val="0"/>
          <c:showPercent val="0"/>
          <c:showBubbleSize val="0"/>
        </c:dLbls>
        <c:gapWidth val="50"/>
        <c:overlap val="100"/>
        <c:axId val="443293504"/>
        <c:axId val="443293832"/>
      </c:barChart>
      <c:catAx>
        <c:axId val="44329350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crossAx val="443293832"/>
        <c:crosses val="autoZero"/>
        <c:auto val="1"/>
        <c:lblAlgn val="ctr"/>
        <c:lblOffset val="100"/>
        <c:noMultiLvlLbl val="0"/>
      </c:catAx>
      <c:valAx>
        <c:axId val="443293832"/>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crossAx val="443293504"/>
        <c:crosses val="autoZero"/>
        <c:crossBetween val="between"/>
      </c:valAx>
      <c:spPr>
        <a:noFill/>
        <a:ln>
          <a:noFill/>
        </a:ln>
        <a:effectLst/>
      </c:spPr>
    </c:plotArea>
    <c:legend>
      <c:legendPos val="t"/>
      <c:layout>
        <c:manualLayout>
          <c:xMode val="edge"/>
          <c:yMode val="edge"/>
          <c:x val="1.2065799179324791E-2"/>
          <c:y val="2.2295927128423562E-3"/>
          <c:w val="0.96885266429165662"/>
          <c:h val="9.2755941705046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55249698944954E-2"/>
          <c:y val="0.1160420498456035"/>
          <c:w val="0.87582945932830436"/>
          <c:h val="0.81781956999258543"/>
        </c:manualLayout>
      </c:layout>
      <c:barChart>
        <c:barDir val="col"/>
        <c:grouping val="percentStacked"/>
        <c:varyColors val="0"/>
        <c:ser>
          <c:idx val="0"/>
          <c:order val="0"/>
          <c:tx>
            <c:strRef>
              <c:f>Hoja1!$B$1</c:f>
              <c:strCache>
                <c:ptCount val="1"/>
                <c:pt idx="0">
                  <c:v>Sí</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Hoja1!$B$2:$B$3</c:f>
              <c:numCache>
                <c:formatCode>0.0%</c:formatCode>
                <c:ptCount val="2"/>
                <c:pt idx="0">
                  <c:v>0.27400000000000002</c:v>
                </c:pt>
                <c:pt idx="1">
                  <c:v>0.29499999999999998</c:v>
                </c:pt>
              </c:numCache>
            </c:numRef>
          </c:val>
          <c:extLst>
            <c:ext xmlns:c16="http://schemas.microsoft.com/office/drawing/2014/chart" uri="{C3380CC4-5D6E-409C-BE32-E72D297353CC}">
              <c16:uniqueId val="{00000000-4B03-41D9-81F2-A0842FD302FE}"/>
            </c:ext>
          </c:extLst>
        </c:ser>
        <c:ser>
          <c:idx val="1"/>
          <c:order val="1"/>
          <c:tx>
            <c:strRef>
              <c:f>Hoja1!$C$1</c:f>
              <c:strCache>
                <c:ptCount val="1"/>
                <c:pt idx="0">
                  <c:v>No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Hoja1!$C$2:$C$3</c:f>
              <c:numCache>
                <c:formatCode>0.0%</c:formatCode>
                <c:ptCount val="2"/>
                <c:pt idx="0">
                  <c:v>0.47199999999999998</c:v>
                </c:pt>
                <c:pt idx="1">
                  <c:v>0.48799999999999999</c:v>
                </c:pt>
              </c:numCache>
            </c:numRef>
          </c:val>
          <c:extLst>
            <c:ext xmlns:c16="http://schemas.microsoft.com/office/drawing/2014/chart" uri="{C3380CC4-5D6E-409C-BE32-E72D297353CC}">
              <c16:uniqueId val="{00000001-4B03-41D9-81F2-A0842FD302FE}"/>
            </c:ext>
          </c:extLst>
        </c:ser>
        <c:ser>
          <c:idx val="2"/>
          <c:order val="2"/>
          <c:tx>
            <c:strRef>
              <c:f>Hoja1!$D$1</c:f>
              <c:strCache>
                <c:ptCount val="1"/>
                <c:pt idx="0">
                  <c:v>No lo sé</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Hoja1!$D$2:$D$3</c:f>
              <c:numCache>
                <c:formatCode>0.0%</c:formatCode>
                <c:ptCount val="2"/>
                <c:pt idx="0">
                  <c:v>0.254</c:v>
                </c:pt>
                <c:pt idx="1">
                  <c:v>0.217</c:v>
                </c:pt>
              </c:numCache>
            </c:numRef>
          </c:val>
          <c:extLst>
            <c:ext xmlns:c16="http://schemas.microsoft.com/office/drawing/2014/chart" uri="{C3380CC4-5D6E-409C-BE32-E72D297353CC}">
              <c16:uniqueId val="{00000002-4B03-41D9-81F2-A0842FD302FE}"/>
            </c:ext>
          </c:extLst>
        </c:ser>
        <c:dLbls>
          <c:showLegendKey val="0"/>
          <c:showVal val="0"/>
          <c:showCatName val="0"/>
          <c:showSerName val="0"/>
          <c:showPercent val="0"/>
          <c:showBubbleSize val="0"/>
        </c:dLbls>
        <c:gapWidth val="50"/>
        <c:overlap val="100"/>
        <c:axId val="443293504"/>
        <c:axId val="443293832"/>
      </c:barChart>
      <c:catAx>
        <c:axId val="44329350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443293832"/>
        <c:crosses val="autoZero"/>
        <c:auto val="1"/>
        <c:lblAlgn val="ctr"/>
        <c:lblOffset val="100"/>
        <c:noMultiLvlLbl val="0"/>
      </c:catAx>
      <c:valAx>
        <c:axId val="443293832"/>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crossAx val="443293504"/>
        <c:crosses val="autoZero"/>
        <c:crossBetween val="between"/>
      </c:valAx>
      <c:spPr>
        <a:noFill/>
        <a:ln>
          <a:noFill/>
        </a:ln>
        <a:effectLst/>
      </c:spPr>
    </c:plotArea>
    <c:legend>
      <c:legendPos val="t"/>
      <c:layout>
        <c:manualLayout>
          <c:xMode val="edge"/>
          <c:yMode val="edge"/>
          <c:x val="1.2065799179324791E-2"/>
          <c:y val="2.2295927128423562E-3"/>
          <c:w val="0.96885266429165662"/>
          <c:h val="9.2755941705046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22677514130665"/>
          <c:y val="4.9056087516534492E-3"/>
          <c:w val="0.46669960501854552"/>
          <c:h val="0.93582555651890709"/>
        </c:manualLayout>
      </c:layout>
      <c:barChart>
        <c:barDir val="bar"/>
        <c:grouping val="clustered"/>
        <c:varyColors val="0"/>
        <c:ser>
          <c:idx val="0"/>
          <c:order val="0"/>
          <c:tx>
            <c:strRef>
              <c:f>Hoja1!$B$1</c:f>
              <c:strCache>
                <c:ptCount val="1"/>
                <c:pt idx="0">
                  <c:v>Edad</c:v>
                </c:pt>
              </c:strCache>
            </c:strRef>
          </c:tx>
          <c:spPr>
            <a:solidFill>
              <a:srgbClr val="00B0F0"/>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85000"/>
                        <a:lumOff val="1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Hoja1!$A$2:$A$8</c:f>
              <c:strCache>
                <c:ptCount val="7"/>
                <c:pt idx="0">
                  <c:v>Estudios primarios </c:v>
                </c:pt>
                <c:pt idx="1">
                  <c:v>Estudios de Formación Profesional (FP)</c:v>
                </c:pt>
                <c:pt idx="2">
                  <c:v>Estudios secundarios (educación secundaria obligatoria, EGB…)</c:v>
                </c:pt>
                <c:pt idx="3">
                  <c:v>Estudios de bachillerato (BUP, COU…)</c:v>
                </c:pt>
                <c:pt idx="4">
                  <c:v>Estudios de Grado Medio (equivalente a ingeniero técnico)</c:v>
                </c:pt>
                <c:pt idx="5">
                  <c:v>Estudios Universitarios Primarios (licenciados, graduados…)</c:v>
                </c:pt>
                <c:pt idx="6">
                  <c:v>Estudios Universitarios Secundarios (máster, doctorado…)</c:v>
                </c:pt>
              </c:strCache>
            </c:strRef>
          </c:cat>
          <c:val>
            <c:numRef>
              <c:f>Hoja1!$B$2:$B$8</c:f>
              <c:numCache>
                <c:formatCode>0.0%</c:formatCode>
                <c:ptCount val="7"/>
                <c:pt idx="0">
                  <c:v>3.9E-2</c:v>
                </c:pt>
                <c:pt idx="1">
                  <c:v>0.156</c:v>
                </c:pt>
                <c:pt idx="2">
                  <c:v>9.7000000000000003E-2</c:v>
                </c:pt>
                <c:pt idx="3">
                  <c:v>0.20499999999999999</c:v>
                </c:pt>
                <c:pt idx="4">
                  <c:v>0.13200000000000001</c:v>
                </c:pt>
                <c:pt idx="5">
                  <c:v>0.23100000000000001</c:v>
                </c:pt>
                <c:pt idx="6">
                  <c:v>0.14000000000000001</c:v>
                </c:pt>
              </c:numCache>
            </c:numRef>
          </c:val>
          <c:extLst>
            <c:ext xmlns:c16="http://schemas.microsoft.com/office/drawing/2014/chart" uri="{C3380CC4-5D6E-409C-BE32-E72D297353CC}">
              <c16:uniqueId val="{00000000-0278-46DA-8494-3C105DE0C026}"/>
            </c:ext>
          </c:extLst>
        </c:ser>
        <c:dLbls>
          <c:showLegendKey val="0"/>
          <c:showVal val="0"/>
          <c:showCatName val="0"/>
          <c:showSerName val="0"/>
          <c:showPercent val="0"/>
          <c:showBubbleSize val="0"/>
        </c:dLbls>
        <c:gapWidth val="50"/>
        <c:axId val="154177856"/>
        <c:axId val="154172760"/>
      </c:barChart>
      <c:catAx>
        <c:axId val="1541778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Segoe UI Symbol" panose="020B0502040204020203" pitchFamily="34" charset="0"/>
                <a:ea typeface="Segoe UI Symbol" panose="020B0502040204020203" pitchFamily="34" charset="0"/>
                <a:cs typeface="+mn-cs"/>
              </a:defRPr>
            </a:pPr>
            <a:endParaRPr lang="es-ES"/>
          </a:p>
        </c:txPr>
        <c:crossAx val="154172760"/>
        <c:crosses val="autoZero"/>
        <c:auto val="1"/>
        <c:lblAlgn val="ctr"/>
        <c:lblOffset val="100"/>
        <c:noMultiLvlLbl val="0"/>
      </c:catAx>
      <c:valAx>
        <c:axId val="154172760"/>
        <c:scaling>
          <c:orientation val="minMax"/>
          <c:max val="1"/>
        </c:scaling>
        <c:delete val="1"/>
        <c:axPos val="t"/>
        <c:numFmt formatCode="0.0%" sourceLinked="1"/>
        <c:majorTickMark val="out"/>
        <c:minorTickMark val="none"/>
        <c:tickLblPos val="nextTo"/>
        <c:crossAx val="15417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4125371557714"/>
          <c:y val="7.4425865977182315E-2"/>
          <c:w val="0.67982123084037016"/>
          <c:h val="0.89282675299285741"/>
        </c:manualLayout>
      </c:layout>
      <c:barChart>
        <c:barDir val="bar"/>
        <c:grouping val="clustered"/>
        <c:varyColors val="0"/>
        <c:ser>
          <c:idx val="0"/>
          <c:order val="0"/>
          <c:tx>
            <c:strRef>
              <c:f>Hoja1!$B$1</c:f>
              <c:strCache>
                <c:ptCount val="1"/>
                <c:pt idx="0">
                  <c:v>Andalucía</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Hoja1!$B$2:$B$4</c:f>
              <c:numCache>
                <c:formatCode>0.0%</c:formatCode>
                <c:ptCount val="3"/>
                <c:pt idx="0">
                  <c:v>0.25900000000000001</c:v>
                </c:pt>
                <c:pt idx="1">
                  <c:v>0.51900000000000002</c:v>
                </c:pt>
                <c:pt idx="2">
                  <c:v>0.222</c:v>
                </c:pt>
              </c:numCache>
            </c:numRef>
          </c:val>
          <c:extLst>
            <c:ext xmlns:c16="http://schemas.microsoft.com/office/drawing/2014/chart" uri="{C3380CC4-5D6E-409C-BE32-E72D297353CC}">
              <c16:uniqueId val="{00000000-CB07-49EA-8E13-FFE60C483096}"/>
            </c:ext>
          </c:extLst>
        </c:ser>
        <c:ser>
          <c:idx val="1"/>
          <c:order val="1"/>
          <c:tx>
            <c:strRef>
              <c:f>Hoja1!$C$1</c:f>
              <c:strCache>
                <c:ptCount val="1"/>
                <c:pt idx="0">
                  <c:v>Cataluña</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Hoja1!$C$2:$C$4</c:f>
              <c:numCache>
                <c:formatCode>0.0%</c:formatCode>
                <c:ptCount val="3"/>
                <c:pt idx="0">
                  <c:v>0.33800000000000002</c:v>
                </c:pt>
                <c:pt idx="1">
                  <c:v>0.45400000000000001</c:v>
                </c:pt>
                <c:pt idx="2">
                  <c:v>0.20799999999999999</c:v>
                </c:pt>
              </c:numCache>
            </c:numRef>
          </c:val>
          <c:extLst>
            <c:ext xmlns:c16="http://schemas.microsoft.com/office/drawing/2014/chart" uri="{C3380CC4-5D6E-409C-BE32-E72D297353CC}">
              <c16:uniqueId val="{00000001-CB07-49EA-8E13-FFE60C483096}"/>
            </c:ext>
          </c:extLst>
        </c:ser>
        <c:ser>
          <c:idx val="2"/>
          <c:order val="2"/>
          <c:tx>
            <c:strRef>
              <c:f>Hoja1!$D$1</c:f>
              <c:strCache>
                <c:ptCount val="1"/>
                <c:pt idx="0">
                  <c:v>C. Valenc</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Hoja1!$D$2:$D$4</c:f>
              <c:numCache>
                <c:formatCode>0.0%</c:formatCode>
                <c:ptCount val="3"/>
                <c:pt idx="0">
                  <c:v>0.29599999999999999</c:v>
                </c:pt>
                <c:pt idx="1">
                  <c:v>0.42</c:v>
                </c:pt>
                <c:pt idx="2">
                  <c:v>0.28399999999999997</c:v>
                </c:pt>
              </c:numCache>
            </c:numRef>
          </c:val>
          <c:extLst>
            <c:ext xmlns:c16="http://schemas.microsoft.com/office/drawing/2014/chart" uri="{C3380CC4-5D6E-409C-BE32-E72D297353CC}">
              <c16:uniqueId val="{00000002-CB07-49EA-8E13-FFE60C483096}"/>
            </c:ext>
          </c:extLst>
        </c:ser>
        <c:ser>
          <c:idx val="3"/>
          <c:order val="3"/>
          <c:tx>
            <c:strRef>
              <c:f>Hoja1!$E$1</c:f>
              <c:strCache>
                <c:ptCount val="1"/>
                <c:pt idx="0">
                  <c:v>Com. Madrid</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Hoja1!$E$2:$E$4</c:f>
              <c:numCache>
                <c:formatCode>0.0%</c:formatCode>
                <c:ptCount val="3"/>
                <c:pt idx="0">
                  <c:v>0.23899999999999999</c:v>
                </c:pt>
                <c:pt idx="1">
                  <c:v>0.49299999999999999</c:v>
                </c:pt>
                <c:pt idx="2">
                  <c:v>0.26800000000000002</c:v>
                </c:pt>
              </c:numCache>
            </c:numRef>
          </c:val>
          <c:extLst>
            <c:ext xmlns:c16="http://schemas.microsoft.com/office/drawing/2014/chart" uri="{C3380CC4-5D6E-409C-BE32-E72D297353CC}">
              <c16:uniqueId val="{00000003-CB07-49EA-8E13-FFE60C483096}"/>
            </c:ext>
          </c:extLst>
        </c:ser>
        <c:ser>
          <c:idx val="4"/>
          <c:order val="4"/>
          <c:tx>
            <c:strRef>
              <c:f>Hoja1!$F$1</c:f>
              <c:strCache>
                <c:ptCount val="1"/>
                <c:pt idx="0">
                  <c:v>Resto España</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Hoja1!$F$2:$F$4</c:f>
              <c:numCache>
                <c:formatCode>0.0%</c:formatCode>
                <c:ptCount val="3"/>
                <c:pt idx="0">
                  <c:v>0.27900000000000003</c:v>
                </c:pt>
                <c:pt idx="1">
                  <c:v>0.48099999999999998</c:v>
                </c:pt>
                <c:pt idx="2">
                  <c:v>0.23899999999999999</c:v>
                </c:pt>
              </c:numCache>
            </c:numRef>
          </c:val>
          <c:extLst>
            <c:ext xmlns:c16="http://schemas.microsoft.com/office/drawing/2014/chart" uri="{C3380CC4-5D6E-409C-BE32-E72D297353CC}">
              <c16:uniqueId val="{00000004-CB07-49EA-8E13-FFE60C483096}"/>
            </c:ext>
          </c:extLst>
        </c:ser>
        <c:dLbls>
          <c:showLegendKey val="0"/>
          <c:showVal val="0"/>
          <c:showCatName val="0"/>
          <c:showSerName val="0"/>
          <c:showPercent val="0"/>
          <c:showBubbleSize val="0"/>
        </c:dLbls>
        <c:gapWidth val="50"/>
        <c:overlap val="-2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1"/>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3.2747381029960221E-2"/>
          <c:w val="0.55455010523701154"/>
          <c:h val="0.93450523794007956"/>
        </c:manualLayout>
      </c:layout>
      <c:barChart>
        <c:barDir val="bar"/>
        <c:grouping val="clustered"/>
        <c:varyColors val="0"/>
        <c:ser>
          <c:idx val="0"/>
          <c:order val="0"/>
          <c:tx>
            <c:strRef>
              <c:f>Hoja1!$B$1</c:f>
              <c:strCache>
                <c:ptCount val="1"/>
                <c:pt idx="0">
                  <c:v>Serie 1</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badi" panose="020B06040201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Mucho</c:v>
                </c:pt>
                <c:pt idx="1">
                  <c:v>Bastante</c:v>
                </c:pt>
                <c:pt idx="2">
                  <c:v>Algo</c:v>
                </c:pt>
                <c:pt idx="3">
                  <c:v>Poco</c:v>
                </c:pt>
                <c:pt idx="4">
                  <c:v>Nada</c:v>
                </c:pt>
              </c:strCache>
            </c:strRef>
          </c:cat>
          <c:val>
            <c:numRef>
              <c:f>Hoja1!$B$2:$B$6</c:f>
              <c:numCache>
                <c:formatCode>0.0%</c:formatCode>
                <c:ptCount val="5"/>
                <c:pt idx="0">
                  <c:v>0.255</c:v>
                </c:pt>
                <c:pt idx="1">
                  <c:v>0.497</c:v>
                </c:pt>
                <c:pt idx="2">
                  <c:v>0.20799999999999999</c:v>
                </c:pt>
                <c:pt idx="3">
                  <c:v>2.3E-2</c:v>
                </c:pt>
                <c:pt idx="4">
                  <c:v>1.6E-2</c:v>
                </c:pt>
              </c:numCache>
            </c:numRef>
          </c:val>
          <c:extLst>
            <c:ext xmlns:c16="http://schemas.microsoft.com/office/drawing/2014/chart" uri="{C3380CC4-5D6E-409C-BE32-E72D297353CC}">
              <c16:uniqueId val="{00000000-6961-45D4-8114-F896E990DC0B}"/>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5"/>
        </c:scaling>
        <c:delete val="1"/>
        <c:axPos val="t"/>
        <c:numFmt formatCode="0.0%" sourceLinked="1"/>
        <c:majorTickMark val="out"/>
        <c:minorTickMark val="none"/>
        <c:tickLblPos val="nextTo"/>
        <c:crossAx val="43912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Mucho+ Bastante</c:v>
                </c:pt>
              </c:strCache>
            </c:strRef>
          </c:tx>
          <c:spPr>
            <a:ln w="571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Hoja1!$B$2:$B$6</c:f>
              <c:numCache>
                <c:formatCode>0.0%</c:formatCode>
                <c:ptCount val="5"/>
                <c:pt idx="0">
                  <c:v>0.73199999999999998</c:v>
                </c:pt>
                <c:pt idx="1">
                  <c:v>0.71700000000000008</c:v>
                </c:pt>
                <c:pt idx="2">
                  <c:v>0.73499999999999999</c:v>
                </c:pt>
                <c:pt idx="3">
                  <c:v>0.77300000000000002</c:v>
                </c:pt>
                <c:pt idx="4">
                  <c:v>0.80900000000000005</c:v>
                </c:pt>
              </c:numCache>
            </c:numRef>
          </c:val>
          <c:smooth val="1"/>
          <c:extLst>
            <c:ext xmlns:c16="http://schemas.microsoft.com/office/drawing/2014/chart" uri="{C3380CC4-5D6E-409C-BE32-E72D297353CC}">
              <c16:uniqueId val="{00000000-D4FD-4F16-999D-A459D28F6636}"/>
            </c:ext>
          </c:extLst>
        </c:ser>
        <c:ser>
          <c:idx val="2"/>
          <c:order val="1"/>
          <c:tx>
            <c:strRef>
              <c:f>Hoja1!$D$1</c:f>
              <c:strCache>
                <c:ptCount val="1"/>
                <c:pt idx="0">
                  <c:v>Algo</c:v>
                </c:pt>
              </c:strCache>
            </c:strRef>
          </c:tx>
          <c:spPr>
            <a:ln w="5715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Hoja1!$D$2:$D$6</c:f>
              <c:numCache>
                <c:formatCode>0.0%</c:formatCode>
                <c:ptCount val="5"/>
                <c:pt idx="0">
                  <c:v>0.23799999999999999</c:v>
                </c:pt>
                <c:pt idx="1">
                  <c:v>0.23799999999999999</c:v>
                </c:pt>
                <c:pt idx="2">
                  <c:v>0.22900000000000001</c:v>
                </c:pt>
                <c:pt idx="3">
                  <c:v>0.18099999999999999</c:v>
                </c:pt>
                <c:pt idx="4">
                  <c:v>0.154</c:v>
                </c:pt>
              </c:numCache>
            </c:numRef>
          </c:val>
          <c:smooth val="1"/>
          <c:extLst>
            <c:ext xmlns:c16="http://schemas.microsoft.com/office/drawing/2014/chart" uri="{C3380CC4-5D6E-409C-BE32-E72D297353CC}">
              <c16:uniqueId val="{00000001-D4FD-4F16-999D-A459D28F6636}"/>
            </c:ext>
          </c:extLst>
        </c:ser>
        <c:ser>
          <c:idx val="4"/>
          <c:order val="2"/>
          <c:tx>
            <c:strRef>
              <c:f>Hoja1!$F$1</c:f>
              <c:strCache>
                <c:ptCount val="1"/>
                <c:pt idx="0">
                  <c:v>Poco+ Nada</c:v>
                </c:pt>
              </c:strCache>
            </c:strRef>
          </c:tx>
          <c:spPr>
            <a:ln w="57150" cap="rnd">
              <a:solidFill>
                <a:srgbClr val="FF000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Hoja1!$F$2:$F$6</c:f>
              <c:numCache>
                <c:formatCode>0.0%</c:formatCode>
                <c:ptCount val="5"/>
                <c:pt idx="0">
                  <c:v>0.03</c:v>
                </c:pt>
                <c:pt idx="1">
                  <c:v>4.3999999999999997E-2</c:v>
                </c:pt>
                <c:pt idx="2">
                  <c:v>3.5999999999999997E-2</c:v>
                </c:pt>
                <c:pt idx="3">
                  <c:v>4.4999999999999998E-2</c:v>
                </c:pt>
                <c:pt idx="4">
                  <c:v>3.6999999999999998E-2</c:v>
                </c:pt>
              </c:numCache>
            </c:numRef>
          </c:val>
          <c:smooth val="1"/>
          <c:extLst>
            <c:ext xmlns:c16="http://schemas.microsoft.com/office/drawing/2014/chart" uri="{C3380CC4-5D6E-409C-BE32-E72D297353CC}">
              <c16:uniqueId val="{00000002-D4FD-4F16-999D-A459D28F6636}"/>
            </c:ext>
          </c:extLst>
        </c:ser>
        <c:dLbls>
          <c:showLegendKey val="0"/>
          <c:showVal val="0"/>
          <c:showCatName val="0"/>
          <c:showSerName val="0"/>
          <c:showPercent val="0"/>
          <c:showBubbleSize val="0"/>
        </c:dLbls>
        <c:smooth val="0"/>
        <c:axId val="439128152"/>
        <c:axId val="439124544"/>
      </c:lineChart>
      <c:catAx>
        <c:axId val="439128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crossAx val="439124544"/>
        <c:crosses val="autoZero"/>
        <c:auto val="1"/>
        <c:lblAlgn val="ctr"/>
        <c:lblOffset val="100"/>
        <c:noMultiLvlLbl val="0"/>
      </c:catAx>
      <c:valAx>
        <c:axId val="439124544"/>
        <c:scaling>
          <c:orientation val="minMax"/>
          <c:max val="1"/>
        </c:scaling>
        <c:delete val="1"/>
        <c:axPos val="l"/>
        <c:numFmt formatCode="0.0%" sourceLinked="1"/>
        <c:majorTickMark val="out"/>
        <c:minorTickMark val="none"/>
        <c:tickLblPos val="nextTo"/>
        <c:crossAx val="439128152"/>
        <c:crosses val="autoZero"/>
        <c:crossBetween val="between"/>
      </c:valAx>
      <c:spPr>
        <a:noFill/>
        <a:ln>
          <a:noFill/>
        </a:ln>
        <a:effectLst/>
      </c:spPr>
    </c:plotArea>
    <c:legend>
      <c:legendPos val="t"/>
      <c:layout>
        <c:manualLayout>
          <c:xMode val="edge"/>
          <c:yMode val="edge"/>
          <c:x val="0.2195740393152861"/>
          <c:y val="5.9880568912554721E-2"/>
          <c:w val="0.54946363722366787"/>
          <c:h val="6.814283008770695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3.2747381029960221E-2"/>
          <c:w val="0.55455010523701154"/>
          <c:h val="0.93450523794007956"/>
        </c:manualLayout>
      </c:layout>
      <c:barChart>
        <c:barDir val="bar"/>
        <c:grouping val="clustered"/>
        <c:varyColors val="0"/>
        <c:ser>
          <c:idx val="0"/>
          <c:order val="0"/>
          <c:tx>
            <c:strRef>
              <c:f>Hoja1!$B$1</c:f>
              <c:strCache>
                <c:ptCount val="1"/>
                <c:pt idx="0">
                  <c:v>Casado/En pareja</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Mucho</c:v>
                </c:pt>
                <c:pt idx="1">
                  <c:v>Bastante</c:v>
                </c:pt>
                <c:pt idx="2">
                  <c:v>Algo</c:v>
                </c:pt>
                <c:pt idx="3">
                  <c:v>Poco</c:v>
                </c:pt>
                <c:pt idx="4">
                  <c:v>Nada</c:v>
                </c:pt>
              </c:strCache>
            </c:strRef>
          </c:cat>
          <c:val>
            <c:numRef>
              <c:f>Hoja1!$B$2:$B$6</c:f>
              <c:numCache>
                <c:formatCode>0.0%</c:formatCode>
                <c:ptCount val="5"/>
                <c:pt idx="0">
                  <c:v>0.26200000000000001</c:v>
                </c:pt>
                <c:pt idx="1">
                  <c:v>0.51800000000000002</c:v>
                </c:pt>
                <c:pt idx="2">
                  <c:v>0.192</c:v>
                </c:pt>
                <c:pt idx="3">
                  <c:v>1.9E-2</c:v>
                </c:pt>
                <c:pt idx="4">
                  <c:v>8.0000000000000002E-3</c:v>
                </c:pt>
              </c:numCache>
            </c:numRef>
          </c:val>
          <c:extLst>
            <c:ext xmlns:c16="http://schemas.microsoft.com/office/drawing/2014/chart" uri="{C3380CC4-5D6E-409C-BE32-E72D297353CC}">
              <c16:uniqueId val="{00000000-6961-45D4-8114-F896E990DC0B}"/>
            </c:ext>
          </c:extLst>
        </c:ser>
        <c:ser>
          <c:idx val="1"/>
          <c:order val="1"/>
          <c:tx>
            <c:strRef>
              <c:f>Hoja1!$C$1</c:f>
              <c:strCache>
                <c:ptCount val="1"/>
                <c:pt idx="0">
                  <c:v>Soltero/Divorciado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Mucho</c:v>
                </c:pt>
                <c:pt idx="1">
                  <c:v>Bastante</c:v>
                </c:pt>
                <c:pt idx="2">
                  <c:v>Algo</c:v>
                </c:pt>
                <c:pt idx="3">
                  <c:v>Poco</c:v>
                </c:pt>
                <c:pt idx="4">
                  <c:v>Nada</c:v>
                </c:pt>
              </c:strCache>
            </c:strRef>
          </c:cat>
          <c:val>
            <c:numRef>
              <c:f>Hoja1!$C$2:$C$6</c:f>
              <c:numCache>
                <c:formatCode>0.0%</c:formatCode>
                <c:ptCount val="5"/>
                <c:pt idx="0">
                  <c:v>0.24399999999999999</c:v>
                </c:pt>
                <c:pt idx="1">
                  <c:v>0.45700000000000002</c:v>
                </c:pt>
                <c:pt idx="2">
                  <c:v>0.23799999999999999</c:v>
                </c:pt>
                <c:pt idx="3">
                  <c:v>3.1E-2</c:v>
                </c:pt>
                <c:pt idx="4">
                  <c:v>2.9000000000000001E-2</c:v>
                </c:pt>
              </c:numCache>
            </c:numRef>
          </c:val>
          <c:extLst>
            <c:ext xmlns:c16="http://schemas.microsoft.com/office/drawing/2014/chart" uri="{C3380CC4-5D6E-409C-BE32-E72D297353CC}">
              <c16:uniqueId val="{00000001-1CCE-42A8-B30B-9763D1AC757F}"/>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60000000000000009"/>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effectLst>
              <a:outerShdw blurRad="50800" dist="38100" dir="5400000" algn="t" rotWithShape="0">
                <a:prstClr val="black">
                  <a:alpha val="40000"/>
                </a:prstClr>
              </a:outerShdw>
            </a:effectLst>
          </c:spPr>
          <c:dPt>
            <c:idx val="0"/>
            <c:bubble3D val="0"/>
            <c:spPr>
              <a:solidFill>
                <a:schemeClr val="accent1"/>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EE24-45FF-A1F2-D987C5AD6C96}"/>
              </c:ext>
            </c:extLst>
          </c:dPt>
          <c:dPt>
            <c:idx val="1"/>
            <c:bubble3D val="0"/>
            <c:spPr>
              <a:solidFill>
                <a:srgbClr val="00B0F0"/>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2-EE24-45FF-A1F2-D987C5AD6C96}"/>
              </c:ext>
            </c:extLst>
          </c:dPt>
          <c:dPt>
            <c:idx val="2"/>
            <c:bubble3D val="0"/>
            <c:spPr>
              <a:solidFill>
                <a:schemeClr val="accent3"/>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4-EE24-45FF-A1F2-D987C5AD6C96}"/>
              </c:ext>
            </c:extLst>
          </c:dPt>
          <c:dLbls>
            <c:dLbl>
              <c:idx val="0"/>
              <c:layout>
                <c:manualLayout>
                  <c:x val="0.1506946028664474"/>
                  <c:y val="-6.70917485782141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fld id="{5D764E97-4009-4DAF-B748-2D261AC7FAFC}" type="CATEGORYNAME">
                      <a:rPr lang="en-US" sz="1600">
                        <a:latin typeface="Segoe UI Symbol" panose="020B0502040204020203" pitchFamily="34" charset="0"/>
                        <a:ea typeface="Segoe UI Symbol" panose="020B0502040204020203" pitchFamily="34" charset="0"/>
                      </a:rPr>
                      <a:pPr>
                        <a:defRPr>
                          <a:latin typeface="Segoe UI Symbol" panose="020B0502040204020203" pitchFamily="34" charset="0"/>
                          <a:ea typeface="Segoe UI Symbol" panose="020B0502040204020203" pitchFamily="34" charset="0"/>
                        </a:defRPr>
                      </a:pPr>
                      <a:t>[NOMBRE DE CATEGORÍA]</a:t>
                    </a:fld>
                    <a:r>
                      <a:rPr lang="en-US" sz="1600" baseline="0" dirty="0">
                        <a:latin typeface="Segoe UI Symbol" panose="020B0502040204020203" pitchFamily="34" charset="0"/>
                        <a:ea typeface="Segoe UI Symbol" panose="020B0502040204020203" pitchFamily="34" charset="0"/>
                      </a:rPr>
                      <a:t>; </a:t>
                    </a:r>
                    <a:fld id="{3CBB26AE-B6EF-40C8-8B3C-9151ABD5665B}" type="VALUE">
                      <a:rPr lang="en-US" sz="2000" b="1" baseline="0">
                        <a:latin typeface="Segoe UI Symbol" panose="020B0502040204020203" pitchFamily="34" charset="0"/>
                        <a:ea typeface="Segoe UI Symbol" panose="020B0502040204020203" pitchFamily="34" charset="0"/>
                      </a:rPr>
                      <a:pPr>
                        <a:defRPr>
                          <a:latin typeface="Segoe UI Symbol" panose="020B0502040204020203" pitchFamily="34" charset="0"/>
                          <a:ea typeface="Segoe UI Symbol" panose="020B0502040204020203" pitchFamily="34" charset="0"/>
                        </a:defRPr>
                      </a:pPr>
                      <a:t>[VALOR]</a:t>
                    </a:fld>
                    <a:endParaRPr lang="en-US" sz="1600" baseline="0" dirty="0">
                      <a:latin typeface="Segoe UI Symbol" panose="020B0502040204020203" pitchFamily="34" charset="0"/>
                      <a:ea typeface="Segoe UI Symbol" panose="020B0502040204020203"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16848607425938883"/>
                      <c:h val="0.1917842178869926"/>
                    </c:manualLayout>
                  </c15:layout>
                  <c15:dlblFieldTable/>
                  <c15:showDataLabelsRange val="0"/>
                </c:ext>
                <c:ext xmlns:c16="http://schemas.microsoft.com/office/drawing/2014/chart" uri="{C3380CC4-5D6E-409C-BE32-E72D297353CC}">
                  <c16:uniqueId val="{00000003-EE24-45FF-A1F2-D987C5AD6C96}"/>
                </c:ext>
              </c:extLst>
            </c:dLbl>
            <c:dLbl>
              <c:idx val="1"/>
              <c:layout>
                <c:manualLayout>
                  <c:x val="-0.12152775119690483"/>
                  <c:y val="5.2364291573240303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fld id="{60302C6A-3A46-45C4-AA2A-29CA3AACA496}" type="CATEGORYNAME">
                      <a:rPr lang="en-US" sz="1600">
                        <a:latin typeface="Segoe UI Symbol" panose="020B0502040204020203" pitchFamily="34" charset="0"/>
                        <a:ea typeface="Segoe UI Symbol" panose="020B0502040204020203" pitchFamily="34" charset="0"/>
                      </a:rPr>
                      <a:pPr>
                        <a:defRPr sz="1600">
                          <a:latin typeface="Segoe UI Symbol" panose="020B0502040204020203" pitchFamily="34" charset="0"/>
                          <a:ea typeface="Segoe UI Symbol" panose="020B0502040204020203" pitchFamily="34" charset="0"/>
                        </a:defRPr>
                      </a:pPr>
                      <a:t>[NOMBRE DE CATEGORÍA]</a:t>
                    </a:fld>
                    <a:r>
                      <a:rPr lang="en-US" sz="1600" baseline="0" dirty="0">
                        <a:latin typeface="Segoe UI Symbol" panose="020B0502040204020203" pitchFamily="34" charset="0"/>
                        <a:ea typeface="Segoe UI Symbol" panose="020B0502040204020203" pitchFamily="34" charset="0"/>
                      </a:rPr>
                      <a:t>; </a:t>
                    </a:r>
                    <a:fld id="{9ACBA2C5-B226-49D2-88AD-E76DE2D0CB35}" type="VALUE">
                      <a:rPr lang="en-US" sz="2000" b="1" baseline="0">
                        <a:solidFill>
                          <a:schemeClr val="bg2">
                            <a:lumMod val="25000"/>
                          </a:schemeClr>
                        </a:solidFill>
                        <a:latin typeface="Segoe UI Symbol" panose="020B0502040204020203" pitchFamily="34" charset="0"/>
                        <a:ea typeface="Segoe UI Symbol" panose="020B0502040204020203" pitchFamily="34" charset="0"/>
                      </a:rPr>
                      <a:pPr>
                        <a:defRPr sz="1600">
                          <a:latin typeface="Segoe UI Symbol" panose="020B0502040204020203" pitchFamily="34" charset="0"/>
                          <a:ea typeface="Segoe UI Symbol" panose="020B0502040204020203" pitchFamily="34" charset="0"/>
                        </a:defRPr>
                      </a:pPr>
                      <a:t>[VALOR]</a:t>
                    </a:fld>
                    <a:endParaRPr lang="en-US" sz="1600" baseline="0" dirty="0">
                      <a:latin typeface="Segoe UI Symbol" panose="020B0502040204020203" pitchFamily="34" charset="0"/>
                      <a:ea typeface="Segoe UI Symbol" panose="020B0502040204020203"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24-45FF-A1F2-D987C5AD6C96}"/>
                </c:ext>
              </c:extLst>
            </c:dLbl>
            <c:dLbl>
              <c:idx val="2"/>
              <c:layout>
                <c:manualLayout>
                  <c:x val="-0.13003459808954546"/>
                  <c:y val="-0.11291063255394206"/>
                </c:manualLayout>
              </c:layout>
              <c:tx>
                <c:rich>
                  <a:bodyPr rot="0" spcFirstLastPara="1" vertOverflow="ellipsis" vert="horz" wrap="square" lIns="38100" tIns="19050" rIns="38100" bIns="19050" anchor="ctr" anchorCtr="0">
                    <a:noAutofit/>
                  </a:bodyPr>
                  <a:lstStyle/>
                  <a:p>
                    <a:pPr algn="r">
                      <a:defRPr sz="1197" b="0" i="0" u="none" strike="noStrike" kern="1200" baseline="0">
                        <a:solidFill>
                          <a:schemeClr val="tx1">
                            <a:lumMod val="75000"/>
                            <a:lumOff val="25000"/>
                          </a:schemeClr>
                        </a:solidFill>
                        <a:latin typeface="+mn-lt"/>
                        <a:ea typeface="+mn-ea"/>
                        <a:cs typeface="+mn-cs"/>
                      </a:defRPr>
                    </a:pPr>
                    <a:fld id="{D721C00D-4B1C-4C8A-B5E2-8E2951584DB5}" type="CATEGORYNAME">
                      <a:rPr lang="en-US" sz="1600">
                        <a:latin typeface="Segoe UI Symbol" panose="020B0502040204020203" pitchFamily="34" charset="0"/>
                        <a:ea typeface="Segoe UI Symbol" panose="020B0502040204020203" pitchFamily="34" charset="0"/>
                      </a:rPr>
                      <a:pPr algn="r">
                        <a:defRPr/>
                      </a:pPr>
                      <a:t>[NOMBRE DE CATEGORÍA]</a:t>
                    </a:fld>
                    <a:r>
                      <a:rPr lang="en-US" baseline="0" dirty="0"/>
                      <a:t>; </a:t>
                    </a:r>
                    <a:fld id="{290D95F9-72AF-434D-AC89-7C3D71235DA8}" type="VALUE">
                      <a:rPr lang="en-US" sz="2000" b="1" baseline="0">
                        <a:latin typeface="Segoe UI Symbol" panose="020B0502040204020203" pitchFamily="34" charset="0"/>
                        <a:ea typeface="Segoe UI Symbol" panose="020B0502040204020203" pitchFamily="34" charset="0"/>
                      </a:rPr>
                      <a:pPr algn="r">
                        <a:defRPr/>
                      </a:pPr>
                      <a:t>[VALOR]</a:t>
                    </a:fld>
                    <a:endParaRPr lang="en-US" baseline="0" dirty="0"/>
                  </a:p>
                </c:rich>
              </c:tx>
              <c:spPr>
                <a:noFill/>
                <a:ln>
                  <a:noFill/>
                </a:ln>
                <a:effectLst/>
              </c:spPr>
              <c:txPr>
                <a:bodyPr rot="0" spcFirstLastPara="1" vertOverflow="ellipsis" vert="horz" wrap="square" lIns="38100" tIns="19050" rIns="38100" bIns="19050" anchor="ctr" anchorCtr="0">
                  <a:noAutofit/>
                </a:bodyPr>
                <a:lstStyle/>
                <a:p>
                  <a:pPr algn="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34203995143483124"/>
                      <c:h val="0.11088138740633632"/>
                    </c:manualLayout>
                  </c15:layout>
                  <c15:dlblFieldTable/>
                  <c15:showDataLabelsRange val="0"/>
                </c:ext>
                <c:ext xmlns:c16="http://schemas.microsoft.com/office/drawing/2014/chart" uri="{C3380CC4-5D6E-409C-BE32-E72D297353CC}">
                  <c16:uniqueId val="{00000004-EE24-45FF-A1F2-D987C5AD6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No lo sé</c:v>
                </c:pt>
              </c:strCache>
            </c:strRef>
          </c:cat>
          <c:val>
            <c:numRef>
              <c:f>Hoja1!$B$2:$B$4</c:f>
              <c:numCache>
                <c:formatCode>0.0%</c:formatCode>
                <c:ptCount val="3"/>
                <c:pt idx="0">
                  <c:v>0.318</c:v>
                </c:pt>
                <c:pt idx="1">
                  <c:v>0.63</c:v>
                </c:pt>
                <c:pt idx="2">
                  <c:v>5.1999999999999998E-2</c:v>
                </c:pt>
              </c:numCache>
            </c:numRef>
          </c:val>
          <c:extLst>
            <c:ext xmlns:c16="http://schemas.microsoft.com/office/drawing/2014/chart" uri="{C3380CC4-5D6E-409C-BE32-E72D297353CC}">
              <c16:uniqueId val="{00000000-EE24-45FF-A1F2-D987C5AD6C96}"/>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55249698944954E-2"/>
          <c:y val="0.1160420498456035"/>
          <c:w val="0.87582945932830436"/>
          <c:h val="0.78630501523120766"/>
        </c:manualLayout>
      </c:layout>
      <c:barChart>
        <c:barDir val="col"/>
        <c:grouping val="percentStacked"/>
        <c:varyColors val="0"/>
        <c:ser>
          <c:idx val="0"/>
          <c:order val="0"/>
          <c:tx>
            <c:strRef>
              <c:f>Hoja1!$B$1</c:f>
              <c:strCache>
                <c:ptCount val="1"/>
                <c:pt idx="0">
                  <c:v>Sí</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Hoja1!$B$2:$B$6</c:f>
              <c:numCache>
                <c:formatCode>0.0%</c:formatCode>
                <c:ptCount val="5"/>
                <c:pt idx="0">
                  <c:v>0.218</c:v>
                </c:pt>
                <c:pt idx="1">
                  <c:v>0.32700000000000001</c:v>
                </c:pt>
                <c:pt idx="2">
                  <c:v>0.28599999999999998</c:v>
                </c:pt>
                <c:pt idx="3">
                  <c:v>0.33200000000000002</c:v>
                </c:pt>
                <c:pt idx="4">
                  <c:v>0.41199999999999998</c:v>
                </c:pt>
              </c:numCache>
            </c:numRef>
          </c:val>
          <c:extLst>
            <c:ext xmlns:c16="http://schemas.microsoft.com/office/drawing/2014/chart" uri="{C3380CC4-5D6E-409C-BE32-E72D297353CC}">
              <c16:uniqueId val="{00000000-4B03-41D9-81F2-A0842FD302FE}"/>
            </c:ext>
          </c:extLst>
        </c:ser>
        <c:ser>
          <c:idx val="1"/>
          <c:order val="1"/>
          <c:tx>
            <c:strRef>
              <c:f>Hoja1!$C$1</c:f>
              <c:strCache>
                <c:ptCount val="1"/>
                <c:pt idx="0">
                  <c:v>No</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Hoja1!$C$2:$C$6</c:f>
              <c:numCache>
                <c:formatCode>0.0%</c:formatCode>
                <c:ptCount val="5"/>
                <c:pt idx="0">
                  <c:v>0.69299999999999995</c:v>
                </c:pt>
                <c:pt idx="1">
                  <c:v>0.6</c:v>
                </c:pt>
                <c:pt idx="2">
                  <c:v>0.68100000000000005</c:v>
                </c:pt>
                <c:pt idx="3">
                  <c:v>0.63400000000000001</c:v>
                </c:pt>
                <c:pt idx="4">
                  <c:v>0.53900000000000003</c:v>
                </c:pt>
              </c:numCache>
            </c:numRef>
          </c:val>
          <c:extLst>
            <c:ext xmlns:c16="http://schemas.microsoft.com/office/drawing/2014/chart" uri="{C3380CC4-5D6E-409C-BE32-E72D297353CC}">
              <c16:uniqueId val="{00000001-4B03-41D9-81F2-A0842FD302FE}"/>
            </c:ext>
          </c:extLst>
        </c:ser>
        <c:ser>
          <c:idx val="2"/>
          <c:order val="2"/>
          <c:tx>
            <c:strRef>
              <c:f>Hoja1!$D$1</c:f>
              <c:strCache>
                <c:ptCount val="1"/>
                <c:pt idx="0">
                  <c:v>No lo sé</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Hoja1!$D$2:$D$6</c:f>
              <c:numCache>
                <c:formatCode>0.0%</c:formatCode>
                <c:ptCount val="5"/>
                <c:pt idx="0">
                  <c:v>8.8999999999999996E-2</c:v>
                </c:pt>
                <c:pt idx="1">
                  <c:v>7.2999999999999995E-2</c:v>
                </c:pt>
                <c:pt idx="2">
                  <c:v>3.4000000000000002E-2</c:v>
                </c:pt>
                <c:pt idx="3">
                  <c:v>3.3000000000000002E-2</c:v>
                </c:pt>
                <c:pt idx="4">
                  <c:v>4.9000000000000002E-2</c:v>
                </c:pt>
              </c:numCache>
            </c:numRef>
          </c:val>
          <c:extLst>
            <c:ext xmlns:c16="http://schemas.microsoft.com/office/drawing/2014/chart" uri="{C3380CC4-5D6E-409C-BE32-E72D297353CC}">
              <c16:uniqueId val="{00000002-4B03-41D9-81F2-A0842FD302FE}"/>
            </c:ext>
          </c:extLst>
        </c:ser>
        <c:dLbls>
          <c:showLegendKey val="0"/>
          <c:showVal val="0"/>
          <c:showCatName val="0"/>
          <c:showSerName val="0"/>
          <c:showPercent val="0"/>
          <c:showBubbleSize val="0"/>
        </c:dLbls>
        <c:gapWidth val="50"/>
        <c:overlap val="100"/>
        <c:axId val="443293504"/>
        <c:axId val="443293832"/>
      </c:barChart>
      <c:catAx>
        <c:axId val="44329350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crossAx val="443293832"/>
        <c:crosses val="autoZero"/>
        <c:auto val="1"/>
        <c:lblAlgn val="ctr"/>
        <c:lblOffset val="100"/>
        <c:noMultiLvlLbl val="0"/>
      </c:catAx>
      <c:valAx>
        <c:axId val="443293832"/>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crossAx val="443293504"/>
        <c:crosses val="autoZero"/>
        <c:crossBetween val="between"/>
      </c:valAx>
      <c:spPr>
        <a:noFill/>
        <a:ln>
          <a:noFill/>
        </a:ln>
        <a:effectLst/>
      </c:spPr>
    </c:plotArea>
    <c:legend>
      <c:legendPos val="t"/>
      <c:layout>
        <c:manualLayout>
          <c:xMode val="edge"/>
          <c:yMode val="edge"/>
          <c:x val="1.2065799179324791E-2"/>
          <c:y val="2.2295927128423562E-3"/>
          <c:w val="0.96885266429165662"/>
          <c:h val="9.2755941705046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55249698944954E-2"/>
          <c:y val="0.1160420498456035"/>
          <c:w val="0.87582945932830436"/>
          <c:h val="0.81781956999258543"/>
        </c:manualLayout>
      </c:layout>
      <c:barChart>
        <c:barDir val="col"/>
        <c:grouping val="percentStacked"/>
        <c:varyColors val="0"/>
        <c:ser>
          <c:idx val="0"/>
          <c:order val="0"/>
          <c:tx>
            <c:strRef>
              <c:f>Hoja1!$B$1</c:f>
              <c:strCache>
                <c:ptCount val="1"/>
                <c:pt idx="0">
                  <c:v>Sí</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Hoja1!$B$2:$B$3</c:f>
              <c:numCache>
                <c:formatCode>0.0%</c:formatCode>
                <c:ptCount val="2"/>
                <c:pt idx="0">
                  <c:v>0.33200000000000002</c:v>
                </c:pt>
                <c:pt idx="1">
                  <c:v>0.28899999999999998</c:v>
                </c:pt>
              </c:numCache>
            </c:numRef>
          </c:val>
          <c:extLst>
            <c:ext xmlns:c16="http://schemas.microsoft.com/office/drawing/2014/chart" uri="{C3380CC4-5D6E-409C-BE32-E72D297353CC}">
              <c16:uniqueId val="{00000000-4B03-41D9-81F2-A0842FD302FE}"/>
            </c:ext>
          </c:extLst>
        </c:ser>
        <c:ser>
          <c:idx val="1"/>
          <c:order val="1"/>
          <c:tx>
            <c:strRef>
              <c:f>Hoja1!$C$1</c:f>
              <c:strCache>
                <c:ptCount val="1"/>
                <c:pt idx="0">
                  <c:v>No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Hoja1!$C$2:$C$3</c:f>
              <c:numCache>
                <c:formatCode>0.0%</c:formatCode>
                <c:ptCount val="2"/>
                <c:pt idx="0">
                  <c:v>0.628</c:v>
                </c:pt>
                <c:pt idx="1">
                  <c:v>0.63700000000000001</c:v>
                </c:pt>
              </c:numCache>
            </c:numRef>
          </c:val>
          <c:extLst>
            <c:ext xmlns:c16="http://schemas.microsoft.com/office/drawing/2014/chart" uri="{C3380CC4-5D6E-409C-BE32-E72D297353CC}">
              <c16:uniqueId val="{00000001-4B03-41D9-81F2-A0842FD302FE}"/>
            </c:ext>
          </c:extLst>
        </c:ser>
        <c:ser>
          <c:idx val="2"/>
          <c:order val="2"/>
          <c:tx>
            <c:strRef>
              <c:f>Hoja1!$D$1</c:f>
              <c:strCache>
                <c:ptCount val="1"/>
                <c:pt idx="0">
                  <c:v>No lo sé</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Hoja1!$D$2:$D$3</c:f>
              <c:numCache>
                <c:formatCode>0.0%</c:formatCode>
                <c:ptCount val="2"/>
                <c:pt idx="0">
                  <c:v>0.04</c:v>
                </c:pt>
                <c:pt idx="1">
                  <c:v>7.3999999999999996E-2</c:v>
                </c:pt>
              </c:numCache>
            </c:numRef>
          </c:val>
          <c:extLst>
            <c:ext xmlns:c16="http://schemas.microsoft.com/office/drawing/2014/chart" uri="{C3380CC4-5D6E-409C-BE32-E72D297353CC}">
              <c16:uniqueId val="{00000002-4B03-41D9-81F2-A0842FD302FE}"/>
            </c:ext>
          </c:extLst>
        </c:ser>
        <c:dLbls>
          <c:showLegendKey val="0"/>
          <c:showVal val="0"/>
          <c:showCatName val="0"/>
          <c:showSerName val="0"/>
          <c:showPercent val="0"/>
          <c:showBubbleSize val="0"/>
        </c:dLbls>
        <c:gapWidth val="50"/>
        <c:overlap val="100"/>
        <c:axId val="443293504"/>
        <c:axId val="443293832"/>
      </c:barChart>
      <c:catAx>
        <c:axId val="44329350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443293832"/>
        <c:crosses val="autoZero"/>
        <c:auto val="1"/>
        <c:lblAlgn val="ctr"/>
        <c:lblOffset val="100"/>
        <c:noMultiLvlLbl val="0"/>
      </c:catAx>
      <c:valAx>
        <c:axId val="443293832"/>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crossAx val="443293504"/>
        <c:crosses val="autoZero"/>
        <c:crossBetween val="between"/>
      </c:valAx>
      <c:spPr>
        <a:noFill/>
        <a:ln>
          <a:noFill/>
        </a:ln>
        <a:effectLst/>
      </c:spPr>
    </c:plotArea>
    <c:legend>
      <c:legendPos val="t"/>
      <c:layout>
        <c:manualLayout>
          <c:xMode val="edge"/>
          <c:yMode val="edge"/>
          <c:x val="1.2065799179324791E-2"/>
          <c:y val="2.2295927128423562E-3"/>
          <c:w val="0.96885266429165662"/>
          <c:h val="9.2755941705046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4125371557714"/>
          <c:y val="7.4425865977182315E-2"/>
          <c:w val="0.67982123084037016"/>
          <c:h val="0.89282675299285741"/>
        </c:manualLayout>
      </c:layout>
      <c:barChart>
        <c:barDir val="bar"/>
        <c:grouping val="clustered"/>
        <c:varyColors val="0"/>
        <c:ser>
          <c:idx val="0"/>
          <c:order val="0"/>
          <c:tx>
            <c:strRef>
              <c:f>Hoja1!$B$1</c:f>
              <c:strCache>
                <c:ptCount val="1"/>
                <c:pt idx="0">
                  <c:v>Andalucía</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Hoja1!$B$2:$B$4</c:f>
              <c:numCache>
                <c:formatCode>0.0%</c:formatCode>
                <c:ptCount val="3"/>
                <c:pt idx="0">
                  <c:v>0.34799999999999998</c:v>
                </c:pt>
                <c:pt idx="1">
                  <c:v>0.60699999999999998</c:v>
                </c:pt>
                <c:pt idx="2">
                  <c:v>4.3999999999999997E-2</c:v>
                </c:pt>
              </c:numCache>
            </c:numRef>
          </c:val>
          <c:extLst>
            <c:ext xmlns:c16="http://schemas.microsoft.com/office/drawing/2014/chart" uri="{C3380CC4-5D6E-409C-BE32-E72D297353CC}">
              <c16:uniqueId val="{00000000-CB07-49EA-8E13-FFE60C483096}"/>
            </c:ext>
          </c:extLst>
        </c:ser>
        <c:ser>
          <c:idx val="1"/>
          <c:order val="1"/>
          <c:tx>
            <c:strRef>
              <c:f>Hoja1!$C$1</c:f>
              <c:strCache>
                <c:ptCount val="1"/>
                <c:pt idx="0">
                  <c:v>Cataluña</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Hoja1!$C$2:$C$4</c:f>
              <c:numCache>
                <c:formatCode>0.0%</c:formatCode>
                <c:ptCount val="3"/>
                <c:pt idx="0">
                  <c:v>0.32500000000000001</c:v>
                </c:pt>
                <c:pt idx="1">
                  <c:v>0.625</c:v>
                </c:pt>
                <c:pt idx="2">
                  <c:v>0.05</c:v>
                </c:pt>
              </c:numCache>
            </c:numRef>
          </c:val>
          <c:extLst>
            <c:ext xmlns:c16="http://schemas.microsoft.com/office/drawing/2014/chart" uri="{C3380CC4-5D6E-409C-BE32-E72D297353CC}">
              <c16:uniqueId val="{00000001-CB07-49EA-8E13-FFE60C483096}"/>
            </c:ext>
          </c:extLst>
        </c:ser>
        <c:ser>
          <c:idx val="2"/>
          <c:order val="2"/>
          <c:tx>
            <c:strRef>
              <c:f>Hoja1!$D$1</c:f>
              <c:strCache>
                <c:ptCount val="1"/>
                <c:pt idx="0">
                  <c:v>C. Valenc</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Hoja1!$D$2:$D$4</c:f>
              <c:numCache>
                <c:formatCode>0.0%</c:formatCode>
                <c:ptCount val="3"/>
                <c:pt idx="0">
                  <c:v>0.36399999999999999</c:v>
                </c:pt>
                <c:pt idx="1">
                  <c:v>0.59899999999999998</c:v>
                </c:pt>
                <c:pt idx="2">
                  <c:v>3.6999999999999998E-2</c:v>
                </c:pt>
              </c:numCache>
            </c:numRef>
          </c:val>
          <c:extLst>
            <c:ext xmlns:c16="http://schemas.microsoft.com/office/drawing/2014/chart" uri="{C3380CC4-5D6E-409C-BE32-E72D297353CC}">
              <c16:uniqueId val="{00000002-CB07-49EA-8E13-FFE60C483096}"/>
            </c:ext>
          </c:extLst>
        </c:ser>
        <c:ser>
          <c:idx val="3"/>
          <c:order val="3"/>
          <c:tx>
            <c:strRef>
              <c:f>Hoja1!$E$1</c:f>
              <c:strCache>
                <c:ptCount val="1"/>
                <c:pt idx="0">
                  <c:v>Com. Madrid</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Hoja1!$E$2:$E$4</c:f>
              <c:numCache>
                <c:formatCode>0.0%</c:formatCode>
                <c:ptCount val="3"/>
                <c:pt idx="0">
                  <c:v>0.29199999999999998</c:v>
                </c:pt>
                <c:pt idx="1">
                  <c:v>0.65600000000000003</c:v>
                </c:pt>
                <c:pt idx="2">
                  <c:v>5.2999999999999999E-2</c:v>
                </c:pt>
              </c:numCache>
            </c:numRef>
          </c:val>
          <c:extLst>
            <c:ext xmlns:c16="http://schemas.microsoft.com/office/drawing/2014/chart" uri="{C3380CC4-5D6E-409C-BE32-E72D297353CC}">
              <c16:uniqueId val="{00000003-CB07-49EA-8E13-FFE60C483096}"/>
            </c:ext>
          </c:extLst>
        </c:ser>
        <c:ser>
          <c:idx val="4"/>
          <c:order val="4"/>
          <c:tx>
            <c:strRef>
              <c:f>Hoja1!$F$1</c:f>
              <c:strCache>
                <c:ptCount val="1"/>
                <c:pt idx="0">
                  <c:v>Resto España</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Hoja1!$F$2:$F$4</c:f>
              <c:numCache>
                <c:formatCode>0.0%</c:formatCode>
                <c:ptCount val="3"/>
                <c:pt idx="0">
                  <c:v>0.29899999999999999</c:v>
                </c:pt>
                <c:pt idx="1">
                  <c:v>0.64100000000000001</c:v>
                </c:pt>
                <c:pt idx="2">
                  <c:v>0.06</c:v>
                </c:pt>
              </c:numCache>
            </c:numRef>
          </c:val>
          <c:extLst>
            <c:ext xmlns:c16="http://schemas.microsoft.com/office/drawing/2014/chart" uri="{C3380CC4-5D6E-409C-BE32-E72D297353CC}">
              <c16:uniqueId val="{00000004-CB07-49EA-8E13-FFE60C483096}"/>
            </c:ext>
          </c:extLst>
        </c:ser>
        <c:dLbls>
          <c:showLegendKey val="0"/>
          <c:showVal val="0"/>
          <c:showCatName val="0"/>
          <c:showSerName val="0"/>
          <c:showPercent val="0"/>
          <c:showBubbleSize val="0"/>
        </c:dLbls>
        <c:gapWidth val="50"/>
        <c:overlap val="-2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1"/>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effectLst>
              <a:outerShdw blurRad="50800" dist="38100" dir="5400000" algn="t" rotWithShape="0">
                <a:prstClr val="black">
                  <a:alpha val="40000"/>
                </a:prstClr>
              </a:outerShdw>
            </a:effectLst>
          </c:spPr>
          <c:dPt>
            <c:idx val="0"/>
            <c:bubble3D val="0"/>
            <c:spPr>
              <a:solidFill>
                <a:schemeClr val="accent1"/>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EE24-45FF-A1F2-D987C5AD6C96}"/>
              </c:ext>
            </c:extLst>
          </c:dPt>
          <c:dPt>
            <c:idx val="1"/>
            <c:bubble3D val="0"/>
            <c:spPr>
              <a:solidFill>
                <a:srgbClr val="00B0F0"/>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2-EE24-45FF-A1F2-D987C5AD6C96}"/>
              </c:ext>
            </c:extLst>
          </c:dPt>
          <c:dPt>
            <c:idx val="2"/>
            <c:bubble3D val="0"/>
            <c:spPr>
              <a:solidFill>
                <a:schemeClr val="accent3"/>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4-EE24-45FF-A1F2-D987C5AD6C96}"/>
              </c:ext>
            </c:extLst>
          </c:dPt>
          <c:dLbls>
            <c:dLbl>
              <c:idx val="0"/>
              <c:layout>
                <c:manualLayout>
                  <c:x val="0.1506946028664474"/>
                  <c:y val="-6.70917485782141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fld id="{5D764E97-4009-4DAF-B748-2D261AC7FAFC}" type="CATEGORYNAME">
                      <a:rPr lang="en-US" sz="1600">
                        <a:latin typeface="Segoe UI Symbol" panose="020B0502040204020203" pitchFamily="34" charset="0"/>
                        <a:ea typeface="Segoe UI Symbol" panose="020B0502040204020203" pitchFamily="34" charset="0"/>
                      </a:rPr>
                      <a:pPr>
                        <a:defRPr>
                          <a:latin typeface="Segoe UI Symbol" panose="020B0502040204020203" pitchFamily="34" charset="0"/>
                          <a:ea typeface="Segoe UI Symbol" panose="020B0502040204020203" pitchFamily="34" charset="0"/>
                        </a:defRPr>
                      </a:pPr>
                      <a:t>[NOMBRE DE CATEGORÍA]</a:t>
                    </a:fld>
                    <a:r>
                      <a:rPr lang="en-US" sz="1600" baseline="0" dirty="0">
                        <a:latin typeface="Segoe UI Symbol" panose="020B0502040204020203" pitchFamily="34" charset="0"/>
                        <a:ea typeface="Segoe UI Symbol" panose="020B0502040204020203" pitchFamily="34" charset="0"/>
                      </a:rPr>
                      <a:t>; </a:t>
                    </a:r>
                    <a:fld id="{3CBB26AE-B6EF-40C8-8B3C-9151ABD5665B}" type="VALUE">
                      <a:rPr lang="en-US" sz="2000" b="1" baseline="0">
                        <a:latin typeface="Segoe UI Symbol" panose="020B0502040204020203" pitchFamily="34" charset="0"/>
                        <a:ea typeface="Segoe UI Symbol" panose="020B0502040204020203" pitchFamily="34" charset="0"/>
                      </a:rPr>
                      <a:pPr>
                        <a:defRPr>
                          <a:latin typeface="Segoe UI Symbol" panose="020B0502040204020203" pitchFamily="34" charset="0"/>
                          <a:ea typeface="Segoe UI Symbol" panose="020B0502040204020203" pitchFamily="34" charset="0"/>
                        </a:defRPr>
                      </a:pPr>
                      <a:t>[VALOR]</a:t>
                    </a:fld>
                    <a:endParaRPr lang="en-US" sz="1600" baseline="0" dirty="0">
                      <a:latin typeface="Segoe UI Symbol" panose="020B0502040204020203" pitchFamily="34" charset="0"/>
                      <a:ea typeface="Segoe UI Symbol" panose="020B0502040204020203"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16848607425938883"/>
                      <c:h val="0.1917842178869926"/>
                    </c:manualLayout>
                  </c15:layout>
                  <c15:dlblFieldTable/>
                  <c15:showDataLabelsRange val="0"/>
                </c:ext>
                <c:ext xmlns:c16="http://schemas.microsoft.com/office/drawing/2014/chart" uri="{C3380CC4-5D6E-409C-BE32-E72D297353CC}">
                  <c16:uniqueId val="{00000003-EE24-45FF-A1F2-D987C5AD6C96}"/>
                </c:ext>
              </c:extLst>
            </c:dLbl>
            <c:dLbl>
              <c:idx val="1"/>
              <c:layout>
                <c:manualLayout>
                  <c:x val="-0.12152775119690483"/>
                  <c:y val="5.2364291573240303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fld id="{60302C6A-3A46-45C4-AA2A-29CA3AACA496}" type="CATEGORYNAME">
                      <a:rPr lang="en-US" sz="1600">
                        <a:latin typeface="Segoe UI Symbol" panose="020B0502040204020203" pitchFamily="34" charset="0"/>
                        <a:ea typeface="Segoe UI Symbol" panose="020B0502040204020203" pitchFamily="34" charset="0"/>
                      </a:rPr>
                      <a:pPr>
                        <a:defRPr sz="1600">
                          <a:latin typeface="Segoe UI Symbol" panose="020B0502040204020203" pitchFamily="34" charset="0"/>
                          <a:ea typeface="Segoe UI Symbol" panose="020B0502040204020203" pitchFamily="34" charset="0"/>
                        </a:defRPr>
                      </a:pPr>
                      <a:t>[NOMBRE DE CATEGORÍA]</a:t>
                    </a:fld>
                    <a:r>
                      <a:rPr lang="en-US" sz="1600" baseline="0" dirty="0">
                        <a:latin typeface="Segoe UI Symbol" panose="020B0502040204020203" pitchFamily="34" charset="0"/>
                        <a:ea typeface="Segoe UI Symbol" panose="020B0502040204020203" pitchFamily="34" charset="0"/>
                      </a:rPr>
                      <a:t>; </a:t>
                    </a:r>
                    <a:fld id="{9ACBA2C5-B226-49D2-88AD-E76DE2D0CB35}" type="VALUE">
                      <a:rPr lang="en-US" sz="2000" b="1" baseline="0">
                        <a:solidFill>
                          <a:schemeClr val="bg2">
                            <a:lumMod val="25000"/>
                          </a:schemeClr>
                        </a:solidFill>
                        <a:latin typeface="Segoe UI Symbol" panose="020B0502040204020203" pitchFamily="34" charset="0"/>
                        <a:ea typeface="Segoe UI Symbol" panose="020B0502040204020203" pitchFamily="34" charset="0"/>
                      </a:rPr>
                      <a:pPr>
                        <a:defRPr sz="1600">
                          <a:latin typeface="Segoe UI Symbol" panose="020B0502040204020203" pitchFamily="34" charset="0"/>
                          <a:ea typeface="Segoe UI Symbol" panose="020B0502040204020203" pitchFamily="34" charset="0"/>
                        </a:defRPr>
                      </a:pPr>
                      <a:t>[VALOR]</a:t>
                    </a:fld>
                    <a:endParaRPr lang="en-US" sz="1600" baseline="0" dirty="0">
                      <a:latin typeface="Segoe UI Symbol" panose="020B0502040204020203" pitchFamily="34" charset="0"/>
                      <a:ea typeface="Segoe UI Symbol" panose="020B0502040204020203"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24-45FF-A1F2-D987C5AD6C96}"/>
                </c:ext>
              </c:extLst>
            </c:dLbl>
            <c:dLbl>
              <c:idx val="2"/>
              <c:layout>
                <c:manualLayout>
                  <c:x val="-0.13003459808954546"/>
                  <c:y val="-0.11291063255394206"/>
                </c:manualLayout>
              </c:layout>
              <c:tx>
                <c:rich>
                  <a:bodyPr rot="0" spcFirstLastPara="1" vertOverflow="ellipsis" vert="horz" wrap="square" lIns="38100" tIns="19050" rIns="38100" bIns="19050" anchor="ctr" anchorCtr="0">
                    <a:noAutofit/>
                  </a:bodyPr>
                  <a:lstStyle/>
                  <a:p>
                    <a:pPr algn="r">
                      <a:defRPr sz="1197" b="0" i="0" u="none" strike="noStrike" kern="1200" baseline="0">
                        <a:solidFill>
                          <a:schemeClr val="tx1">
                            <a:lumMod val="75000"/>
                            <a:lumOff val="25000"/>
                          </a:schemeClr>
                        </a:solidFill>
                        <a:latin typeface="+mn-lt"/>
                        <a:ea typeface="+mn-ea"/>
                        <a:cs typeface="+mn-cs"/>
                      </a:defRPr>
                    </a:pPr>
                    <a:fld id="{D721C00D-4B1C-4C8A-B5E2-8E2951584DB5}" type="CATEGORYNAME">
                      <a:rPr lang="en-US" sz="1600">
                        <a:latin typeface="Segoe UI Symbol" panose="020B0502040204020203" pitchFamily="34" charset="0"/>
                        <a:ea typeface="Segoe UI Symbol" panose="020B0502040204020203" pitchFamily="34" charset="0"/>
                      </a:rPr>
                      <a:pPr algn="r">
                        <a:defRPr/>
                      </a:pPr>
                      <a:t>[NOMBRE DE CATEGORÍA]</a:t>
                    </a:fld>
                    <a:r>
                      <a:rPr lang="en-US" baseline="0" dirty="0"/>
                      <a:t>; </a:t>
                    </a:r>
                    <a:fld id="{290D95F9-72AF-434D-AC89-7C3D71235DA8}" type="VALUE">
                      <a:rPr lang="en-US" sz="2000" b="1" baseline="0">
                        <a:latin typeface="Segoe UI Symbol" panose="020B0502040204020203" pitchFamily="34" charset="0"/>
                        <a:ea typeface="Segoe UI Symbol" panose="020B0502040204020203" pitchFamily="34" charset="0"/>
                      </a:rPr>
                      <a:pPr algn="r">
                        <a:defRPr/>
                      </a:pPr>
                      <a:t>[VALOR]</a:t>
                    </a:fld>
                    <a:endParaRPr lang="en-US" baseline="0" dirty="0"/>
                  </a:p>
                </c:rich>
              </c:tx>
              <c:spPr>
                <a:noFill/>
                <a:ln>
                  <a:noFill/>
                </a:ln>
                <a:effectLst/>
              </c:spPr>
              <c:txPr>
                <a:bodyPr rot="0" spcFirstLastPara="1" vertOverflow="ellipsis" vert="horz" wrap="square" lIns="38100" tIns="19050" rIns="38100" bIns="19050" anchor="ctr" anchorCtr="0">
                  <a:noAutofit/>
                </a:bodyPr>
                <a:lstStyle/>
                <a:p>
                  <a:pPr algn="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34203995143483124"/>
                      <c:h val="0.11088138740633632"/>
                    </c:manualLayout>
                  </c15:layout>
                  <c15:dlblFieldTable/>
                  <c15:showDataLabelsRange val="0"/>
                </c:ext>
                <c:ext xmlns:c16="http://schemas.microsoft.com/office/drawing/2014/chart" uri="{C3380CC4-5D6E-409C-BE32-E72D297353CC}">
                  <c16:uniqueId val="{00000004-EE24-45FF-A1F2-D987C5AD6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No lo sé</c:v>
                </c:pt>
              </c:strCache>
            </c:strRef>
          </c:cat>
          <c:val>
            <c:numRef>
              <c:f>Hoja1!$B$2:$B$4</c:f>
              <c:numCache>
                <c:formatCode>0.0%</c:formatCode>
                <c:ptCount val="3"/>
                <c:pt idx="0">
                  <c:v>0.47399999999999998</c:v>
                </c:pt>
                <c:pt idx="1">
                  <c:v>0.48599999999999999</c:v>
                </c:pt>
                <c:pt idx="2">
                  <c:v>0.04</c:v>
                </c:pt>
              </c:numCache>
            </c:numRef>
          </c:val>
          <c:extLst>
            <c:ext xmlns:c16="http://schemas.microsoft.com/office/drawing/2014/chart" uri="{C3380CC4-5D6E-409C-BE32-E72D297353CC}">
              <c16:uniqueId val="{00000000-EE24-45FF-A1F2-D987C5AD6C96}"/>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55249698944954E-2"/>
          <c:y val="0.1160420498456035"/>
          <c:w val="0.87582945932830436"/>
          <c:h val="0.78630501523120766"/>
        </c:manualLayout>
      </c:layout>
      <c:barChart>
        <c:barDir val="col"/>
        <c:grouping val="percentStacked"/>
        <c:varyColors val="0"/>
        <c:ser>
          <c:idx val="0"/>
          <c:order val="0"/>
          <c:tx>
            <c:strRef>
              <c:f>Hoja1!$B$1</c:f>
              <c:strCache>
                <c:ptCount val="1"/>
                <c:pt idx="0">
                  <c:v>Sí</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Hoja1!$B$2:$B$6</c:f>
              <c:numCache>
                <c:formatCode>0.0%</c:formatCode>
                <c:ptCount val="5"/>
                <c:pt idx="0">
                  <c:v>0.54500000000000004</c:v>
                </c:pt>
                <c:pt idx="1">
                  <c:v>0.46600000000000003</c:v>
                </c:pt>
                <c:pt idx="2">
                  <c:v>0.44500000000000001</c:v>
                </c:pt>
                <c:pt idx="3">
                  <c:v>0.46400000000000002</c:v>
                </c:pt>
                <c:pt idx="4">
                  <c:v>0.49099999999999999</c:v>
                </c:pt>
              </c:numCache>
            </c:numRef>
          </c:val>
          <c:extLst>
            <c:ext xmlns:c16="http://schemas.microsoft.com/office/drawing/2014/chart" uri="{C3380CC4-5D6E-409C-BE32-E72D297353CC}">
              <c16:uniqueId val="{00000000-4B03-41D9-81F2-A0842FD302FE}"/>
            </c:ext>
          </c:extLst>
        </c:ser>
        <c:ser>
          <c:idx val="1"/>
          <c:order val="1"/>
          <c:tx>
            <c:strRef>
              <c:f>Hoja1!$C$1</c:f>
              <c:strCache>
                <c:ptCount val="1"/>
                <c:pt idx="0">
                  <c:v>No</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Hoja1!$C$2:$C$6</c:f>
              <c:numCache>
                <c:formatCode>0.0%</c:formatCode>
                <c:ptCount val="5"/>
                <c:pt idx="0">
                  <c:v>0.432</c:v>
                </c:pt>
                <c:pt idx="1">
                  <c:v>0.495</c:v>
                </c:pt>
                <c:pt idx="2">
                  <c:v>0.50900000000000001</c:v>
                </c:pt>
                <c:pt idx="3">
                  <c:v>0.49099999999999999</c:v>
                </c:pt>
                <c:pt idx="4">
                  <c:v>0.47299999999999998</c:v>
                </c:pt>
              </c:numCache>
            </c:numRef>
          </c:val>
          <c:extLst>
            <c:ext xmlns:c16="http://schemas.microsoft.com/office/drawing/2014/chart" uri="{C3380CC4-5D6E-409C-BE32-E72D297353CC}">
              <c16:uniqueId val="{00000001-4B03-41D9-81F2-A0842FD302FE}"/>
            </c:ext>
          </c:extLst>
        </c:ser>
        <c:ser>
          <c:idx val="2"/>
          <c:order val="2"/>
          <c:tx>
            <c:strRef>
              <c:f>Hoja1!$D$1</c:f>
              <c:strCache>
                <c:ptCount val="1"/>
                <c:pt idx="0">
                  <c:v>No lo sé</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Hoja1!$D$2:$D$6</c:f>
              <c:numCache>
                <c:formatCode>0.0%</c:formatCode>
                <c:ptCount val="5"/>
                <c:pt idx="0">
                  <c:v>2.3E-2</c:v>
                </c:pt>
                <c:pt idx="1">
                  <c:v>3.9E-2</c:v>
                </c:pt>
                <c:pt idx="2">
                  <c:v>4.4999999999999998E-2</c:v>
                </c:pt>
                <c:pt idx="3">
                  <c:v>4.4999999999999998E-2</c:v>
                </c:pt>
                <c:pt idx="4">
                  <c:v>3.5999999999999997E-2</c:v>
                </c:pt>
              </c:numCache>
            </c:numRef>
          </c:val>
          <c:extLst>
            <c:ext xmlns:c16="http://schemas.microsoft.com/office/drawing/2014/chart" uri="{C3380CC4-5D6E-409C-BE32-E72D297353CC}">
              <c16:uniqueId val="{00000002-4B03-41D9-81F2-A0842FD302FE}"/>
            </c:ext>
          </c:extLst>
        </c:ser>
        <c:dLbls>
          <c:showLegendKey val="0"/>
          <c:showVal val="0"/>
          <c:showCatName val="0"/>
          <c:showSerName val="0"/>
          <c:showPercent val="0"/>
          <c:showBubbleSize val="0"/>
        </c:dLbls>
        <c:gapWidth val="50"/>
        <c:overlap val="100"/>
        <c:axId val="443293504"/>
        <c:axId val="443293832"/>
      </c:barChart>
      <c:catAx>
        <c:axId val="44329350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crossAx val="443293832"/>
        <c:crosses val="autoZero"/>
        <c:auto val="1"/>
        <c:lblAlgn val="ctr"/>
        <c:lblOffset val="100"/>
        <c:noMultiLvlLbl val="0"/>
      </c:catAx>
      <c:valAx>
        <c:axId val="443293832"/>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crossAx val="443293504"/>
        <c:crosses val="autoZero"/>
        <c:crossBetween val="between"/>
      </c:valAx>
      <c:spPr>
        <a:noFill/>
        <a:ln>
          <a:noFill/>
        </a:ln>
        <a:effectLst/>
      </c:spPr>
    </c:plotArea>
    <c:legend>
      <c:legendPos val="t"/>
      <c:layout>
        <c:manualLayout>
          <c:xMode val="edge"/>
          <c:yMode val="edge"/>
          <c:x val="1.2065799179324791E-2"/>
          <c:y val="2.2295927128423562E-3"/>
          <c:w val="0.96885266429165662"/>
          <c:h val="9.2755941705046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413451791313053E-2"/>
          <c:y val="0.2519846914659627"/>
          <c:w val="0.93517309641737389"/>
          <c:h val="0.57196396689316698"/>
        </c:manualLayout>
      </c:layout>
      <c:barChart>
        <c:barDir val="col"/>
        <c:grouping val="clustered"/>
        <c:varyColors val="0"/>
        <c:ser>
          <c:idx val="0"/>
          <c:order val="0"/>
          <c:tx>
            <c:strRef>
              <c:f>Hoja1!$B$1</c:f>
              <c:strCache>
                <c:ptCount val="1"/>
                <c:pt idx="0">
                  <c:v>Ventas</c:v>
                </c:pt>
              </c:strCache>
            </c:strRef>
          </c:tx>
          <c:spPr>
            <a:solidFill>
              <a:srgbClr val="00B0F0"/>
            </a:solidFill>
            <a:ln w="19050">
              <a:solidFill>
                <a:schemeClr val="lt1"/>
              </a:solidFill>
            </a:ln>
            <a:effectLst/>
          </c:spPr>
          <c:invertIfNegative val="0"/>
          <c:dPt>
            <c:idx val="0"/>
            <c:invertIfNegative val="0"/>
            <c:bubble3D val="0"/>
            <c:explosion val="8"/>
            <c:spPr>
              <a:solidFill>
                <a:srgbClr val="00B0F0"/>
              </a:solidFill>
              <a:ln w="19050">
                <a:solidFill>
                  <a:schemeClr val="lt1"/>
                </a:solidFill>
              </a:ln>
              <a:effectLst/>
            </c:spPr>
            <c:extLst>
              <c:ext xmlns:c16="http://schemas.microsoft.com/office/drawing/2014/chart" uri="{C3380CC4-5D6E-409C-BE32-E72D297353CC}">
                <c16:uniqueId val="{00000001-BE9D-4614-A3EC-98A48BBDEE4E}"/>
              </c:ext>
            </c:extLst>
          </c:dPt>
          <c:dPt>
            <c:idx val="1"/>
            <c:invertIfNegative val="0"/>
            <c:bubble3D val="0"/>
            <c:spPr>
              <a:solidFill>
                <a:srgbClr val="00B0F0"/>
              </a:solidFill>
              <a:ln w="19050">
                <a:solidFill>
                  <a:schemeClr val="lt1"/>
                </a:solidFill>
              </a:ln>
              <a:effectLst/>
            </c:spPr>
            <c:extLst>
              <c:ext xmlns:c16="http://schemas.microsoft.com/office/drawing/2014/chart" uri="{C3380CC4-5D6E-409C-BE32-E72D297353CC}">
                <c16:uniqueId val="{00000003-BE9D-4614-A3EC-98A48BBDEE4E}"/>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Casado o en Pareja</c:v>
                </c:pt>
                <c:pt idx="1">
                  <c:v>Divorciado / Soltero</c:v>
                </c:pt>
                <c:pt idx="2">
                  <c:v>Viudo</c:v>
                </c:pt>
              </c:strCache>
            </c:strRef>
          </c:cat>
          <c:val>
            <c:numRef>
              <c:f>Hoja1!$B$2:$B$4</c:f>
              <c:numCache>
                <c:formatCode>0.0%</c:formatCode>
                <c:ptCount val="3"/>
                <c:pt idx="0">
                  <c:v>0.65200000000000002</c:v>
                </c:pt>
                <c:pt idx="1">
                  <c:v>0.34100000000000003</c:v>
                </c:pt>
                <c:pt idx="2">
                  <c:v>7.0000000000000001E-3</c:v>
                </c:pt>
              </c:numCache>
            </c:numRef>
          </c:val>
          <c:extLst>
            <c:ext xmlns:c16="http://schemas.microsoft.com/office/drawing/2014/chart" uri="{C3380CC4-5D6E-409C-BE32-E72D297353CC}">
              <c16:uniqueId val="{00000004-BE9D-4614-A3EC-98A48BBDEE4E}"/>
            </c:ext>
          </c:extLst>
        </c:ser>
        <c:dLbls>
          <c:showLegendKey val="0"/>
          <c:showVal val="0"/>
          <c:showCatName val="0"/>
          <c:showSerName val="0"/>
          <c:showPercent val="0"/>
          <c:showBubbleSize val="0"/>
        </c:dLbls>
        <c:gapWidth val="50"/>
        <c:axId val="439082888"/>
        <c:axId val="439083544"/>
      </c:barChart>
      <c:catAx>
        <c:axId val="4390828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Segoe UI Symbol" panose="020B0502040204020203" pitchFamily="34" charset="0"/>
                <a:ea typeface="Segoe UI Symbol" panose="020B0502040204020203" pitchFamily="34" charset="0"/>
                <a:cs typeface="+mn-cs"/>
              </a:defRPr>
            </a:pPr>
            <a:endParaRPr lang="es-ES"/>
          </a:p>
        </c:txPr>
        <c:crossAx val="439083544"/>
        <c:crosses val="autoZero"/>
        <c:auto val="1"/>
        <c:lblAlgn val="ctr"/>
        <c:lblOffset val="100"/>
        <c:noMultiLvlLbl val="0"/>
      </c:catAx>
      <c:valAx>
        <c:axId val="439083544"/>
        <c:scaling>
          <c:orientation val="minMax"/>
        </c:scaling>
        <c:delete val="1"/>
        <c:axPos val="l"/>
        <c:numFmt formatCode="0.0%" sourceLinked="1"/>
        <c:majorTickMark val="out"/>
        <c:minorTickMark val="none"/>
        <c:tickLblPos val="nextTo"/>
        <c:crossAx val="439082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55249698944954E-2"/>
          <c:y val="0.1160420498456035"/>
          <c:w val="0.87582945932830436"/>
          <c:h val="0.81781956999258543"/>
        </c:manualLayout>
      </c:layout>
      <c:barChart>
        <c:barDir val="col"/>
        <c:grouping val="percentStacked"/>
        <c:varyColors val="0"/>
        <c:ser>
          <c:idx val="0"/>
          <c:order val="0"/>
          <c:tx>
            <c:strRef>
              <c:f>Hoja1!$B$1</c:f>
              <c:strCache>
                <c:ptCount val="1"/>
                <c:pt idx="0">
                  <c:v>Sí</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Hoja1!$B$2:$B$3</c:f>
              <c:numCache>
                <c:formatCode>0.0%</c:formatCode>
                <c:ptCount val="2"/>
                <c:pt idx="0">
                  <c:v>0.48599999999999999</c:v>
                </c:pt>
                <c:pt idx="1">
                  <c:v>0.44600000000000001</c:v>
                </c:pt>
              </c:numCache>
            </c:numRef>
          </c:val>
          <c:extLst>
            <c:ext xmlns:c16="http://schemas.microsoft.com/office/drawing/2014/chart" uri="{C3380CC4-5D6E-409C-BE32-E72D297353CC}">
              <c16:uniqueId val="{00000000-4B03-41D9-81F2-A0842FD302FE}"/>
            </c:ext>
          </c:extLst>
        </c:ser>
        <c:ser>
          <c:idx val="1"/>
          <c:order val="1"/>
          <c:tx>
            <c:strRef>
              <c:f>Hoja1!$C$1</c:f>
              <c:strCache>
                <c:ptCount val="1"/>
                <c:pt idx="0">
                  <c:v>No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Hoja1!$C$2:$C$3</c:f>
              <c:numCache>
                <c:formatCode>0.0%</c:formatCode>
                <c:ptCount val="2"/>
                <c:pt idx="0">
                  <c:v>0.46800000000000003</c:v>
                </c:pt>
                <c:pt idx="1">
                  <c:v>0.52700000000000002</c:v>
                </c:pt>
              </c:numCache>
            </c:numRef>
          </c:val>
          <c:extLst>
            <c:ext xmlns:c16="http://schemas.microsoft.com/office/drawing/2014/chart" uri="{C3380CC4-5D6E-409C-BE32-E72D297353CC}">
              <c16:uniqueId val="{00000001-4B03-41D9-81F2-A0842FD302FE}"/>
            </c:ext>
          </c:extLst>
        </c:ser>
        <c:ser>
          <c:idx val="2"/>
          <c:order val="2"/>
          <c:tx>
            <c:strRef>
              <c:f>Hoja1!$D$1</c:f>
              <c:strCache>
                <c:ptCount val="1"/>
                <c:pt idx="0">
                  <c:v>No lo sé</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Hoja1!$D$2:$D$3</c:f>
              <c:numCache>
                <c:formatCode>0.0%</c:formatCode>
                <c:ptCount val="2"/>
                <c:pt idx="0">
                  <c:v>4.5999999999999999E-2</c:v>
                </c:pt>
                <c:pt idx="1">
                  <c:v>2.7E-2</c:v>
                </c:pt>
              </c:numCache>
            </c:numRef>
          </c:val>
          <c:extLst>
            <c:ext xmlns:c16="http://schemas.microsoft.com/office/drawing/2014/chart" uri="{C3380CC4-5D6E-409C-BE32-E72D297353CC}">
              <c16:uniqueId val="{00000002-4B03-41D9-81F2-A0842FD302FE}"/>
            </c:ext>
          </c:extLst>
        </c:ser>
        <c:dLbls>
          <c:showLegendKey val="0"/>
          <c:showVal val="0"/>
          <c:showCatName val="0"/>
          <c:showSerName val="0"/>
          <c:showPercent val="0"/>
          <c:showBubbleSize val="0"/>
        </c:dLbls>
        <c:gapWidth val="50"/>
        <c:overlap val="100"/>
        <c:axId val="443293504"/>
        <c:axId val="443293832"/>
      </c:barChart>
      <c:catAx>
        <c:axId val="44329350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443293832"/>
        <c:crosses val="autoZero"/>
        <c:auto val="1"/>
        <c:lblAlgn val="ctr"/>
        <c:lblOffset val="100"/>
        <c:noMultiLvlLbl val="0"/>
      </c:catAx>
      <c:valAx>
        <c:axId val="443293832"/>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crossAx val="443293504"/>
        <c:crosses val="autoZero"/>
        <c:crossBetween val="between"/>
      </c:valAx>
      <c:spPr>
        <a:noFill/>
        <a:ln>
          <a:noFill/>
        </a:ln>
        <a:effectLst/>
      </c:spPr>
    </c:plotArea>
    <c:legend>
      <c:legendPos val="t"/>
      <c:layout>
        <c:manualLayout>
          <c:xMode val="edge"/>
          <c:yMode val="edge"/>
          <c:x val="1.2065799179324791E-2"/>
          <c:y val="2.2295927128423562E-3"/>
          <c:w val="0.96885266429165662"/>
          <c:h val="9.2755941705046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4125371557714"/>
          <c:y val="7.4425865977182315E-2"/>
          <c:w val="0.67982123084037016"/>
          <c:h val="0.89282675299285741"/>
        </c:manualLayout>
      </c:layout>
      <c:barChart>
        <c:barDir val="bar"/>
        <c:grouping val="clustered"/>
        <c:varyColors val="0"/>
        <c:ser>
          <c:idx val="0"/>
          <c:order val="0"/>
          <c:tx>
            <c:strRef>
              <c:f>Hoja1!$B$1</c:f>
              <c:strCache>
                <c:ptCount val="1"/>
                <c:pt idx="0">
                  <c:v>Andalucía</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Hoja1!$B$2:$B$4</c:f>
              <c:numCache>
                <c:formatCode>0.0%</c:formatCode>
                <c:ptCount val="3"/>
                <c:pt idx="0">
                  <c:v>0.48899999999999999</c:v>
                </c:pt>
                <c:pt idx="1">
                  <c:v>0.48899999999999999</c:v>
                </c:pt>
                <c:pt idx="2">
                  <c:v>2.1000000000000001E-2</c:v>
                </c:pt>
              </c:numCache>
            </c:numRef>
          </c:val>
          <c:extLst>
            <c:ext xmlns:c16="http://schemas.microsoft.com/office/drawing/2014/chart" uri="{C3380CC4-5D6E-409C-BE32-E72D297353CC}">
              <c16:uniqueId val="{00000000-CB07-49EA-8E13-FFE60C483096}"/>
            </c:ext>
          </c:extLst>
        </c:ser>
        <c:ser>
          <c:idx val="1"/>
          <c:order val="1"/>
          <c:tx>
            <c:strRef>
              <c:f>Hoja1!$C$1</c:f>
              <c:strCache>
                <c:ptCount val="1"/>
                <c:pt idx="0">
                  <c:v>Cataluña</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Hoja1!$C$2:$C$4</c:f>
              <c:numCache>
                <c:formatCode>0.0%</c:formatCode>
                <c:ptCount val="3"/>
                <c:pt idx="0">
                  <c:v>0.52600000000000002</c:v>
                </c:pt>
                <c:pt idx="1">
                  <c:v>0.42299999999999999</c:v>
                </c:pt>
                <c:pt idx="2">
                  <c:v>5.0999999999999997E-2</c:v>
                </c:pt>
              </c:numCache>
            </c:numRef>
          </c:val>
          <c:extLst>
            <c:ext xmlns:c16="http://schemas.microsoft.com/office/drawing/2014/chart" uri="{C3380CC4-5D6E-409C-BE32-E72D297353CC}">
              <c16:uniqueId val="{00000001-CB07-49EA-8E13-FFE60C483096}"/>
            </c:ext>
          </c:extLst>
        </c:ser>
        <c:ser>
          <c:idx val="2"/>
          <c:order val="2"/>
          <c:tx>
            <c:strRef>
              <c:f>Hoja1!$D$1</c:f>
              <c:strCache>
                <c:ptCount val="1"/>
                <c:pt idx="0">
                  <c:v>C. Valenc</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Hoja1!$D$2:$D$4</c:f>
              <c:numCache>
                <c:formatCode>0.0%</c:formatCode>
                <c:ptCount val="3"/>
                <c:pt idx="0">
                  <c:v>0.45800000000000002</c:v>
                </c:pt>
                <c:pt idx="1">
                  <c:v>0.52500000000000002</c:v>
                </c:pt>
                <c:pt idx="2">
                  <c:v>1.7000000000000001E-2</c:v>
                </c:pt>
              </c:numCache>
            </c:numRef>
          </c:val>
          <c:extLst>
            <c:ext xmlns:c16="http://schemas.microsoft.com/office/drawing/2014/chart" uri="{C3380CC4-5D6E-409C-BE32-E72D297353CC}">
              <c16:uniqueId val="{00000002-CB07-49EA-8E13-FFE60C483096}"/>
            </c:ext>
          </c:extLst>
        </c:ser>
        <c:ser>
          <c:idx val="3"/>
          <c:order val="3"/>
          <c:tx>
            <c:strRef>
              <c:f>Hoja1!$E$1</c:f>
              <c:strCache>
                <c:ptCount val="1"/>
                <c:pt idx="0">
                  <c:v>Com. Madrid</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Hoja1!$E$2:$E$4</c:f>
              <c:numCache>
                <c:formatCode>0.0%</c:formatCode>
                <c:ptCount val="3"/>
                <c:pt idx="0">
                  <c:v>0.55700000000000005</c:v>
                </c:pt>
                <c:pt idx="1">
                  <c:v>0.377</c:v>
                </c:pt>
                <c:pt idx="2">
                  <c:v>6.6000000000000003E-2</c:v>
                </c:pt>
              </c:numCache>
            </c:numRef>
          </c:val>
          <c:extLst>
            <c:ext xmlns:c16="http://schemas.microsoft.com/office/drawing/2014/chart" uri="{C3380CC4-5D6E-409C-BE32-E72D297353CC}">
              <c16:uniqueId val="{00000003-CB07-49EA-8E13-FFE60C483096}"/>
            </c:ext>
          </c:extLst>
        </c:ser>
        <c:ser>
          <c:idx val="4"/>
          <c:order val="4"/>
          <c:tx>
            <c:strRef>
              <c:f>Hoja1!$F$1</c:f>
              <c:strCache>
                <c:ptCount val="1"/>
                <c:pt idx="0">
                  <c:v>Resto España</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No</c:v>
                </c:pt>
                <c:pt idx="2">
                  <c:v>No lo sé</c:v>
                </c:pt>
              </c:strCache>
            </c:strRef>
          </c:cat>
          <c:val>
            <c:numRef>
              <c:f>Hoja1!$F$2:$F$4</c:f>
              <c:numCache>
                <c:formatCode>0.0%</c:formatCode>
                <c:ptCount val="3"/>
                <c:pt idx="0">
                  <c:v>0.42199999999999999</c:v>
                </c:pt>
                <c:pt idx="1">
                  <c:v>0.53500000000000003</c:v>
                </c:pt>
                <c:pt idx="2">
                  <c:v>4.2999999999999997E-2</c:v>
                </c:pt>
              </c:numCache>
            </c:numRef>
          </c:val>
          <c:extLst>
            <c:ext xmlns:c16="http://schemas.microsoft.com/office/drawing/2014/chart" uri="{C3380CC4-5D6E-409C-BE32-E72D297353CC}">
              <c16:uniqueId val="{00000004-CB07-49EA-8E13-FFE60C483096}"/>
            </c:ext>
          </c:extLst>
        </c:ser>
        <c:dLbls>
          <c:showLegendKey val="0"/>
          <c:showVal val="0"/>
          <c:showCatName val="0"/>
          <c:showSerName val="0"/>
          <c:showPercent val="0"/>
          <c:showBubbleSize val="0"/>
        </c:dLbls>
        <c:gapWidth val="50"/>
        <c:overlap val="-2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1"/>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effectLst>
              <a:outerShdw blurRad="50800" dist="38100" dir="5400000" algn="t" rotWithShape="0">
                <a:prstClr val="black">
                  <a:alpha val="40000"/>
                </a:prstClr>
              </a:outerShdw>
            </a:effectLst>
          </c:spPr>
          <c:dPt>
            <c:idx val="0"/>
            <c:bubble3D val="0"/>
            <c:spPr>
              <a:solidFill>
                <a:schemeClr val="accent1"/>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EE24-45FF-A1F2-D987C5AD6C96}"/>
              </c:ext>
            </c:extLst>
          </c:dPt>
          <c:dPt>
            <c:idx val="1"/>
            <c:bubble3D val="0"/>
            <c:spPr>
              <a:solidFill>
                <a:srgbClr val="00B0F0"/>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2-EE24-45FF-A1F2-D987C5AD6C96}"/>
              </c:ext>
            </c:extLst>
          </c:dPt>
          <c:dPt>
            <c:idx val="2"/>
            <c:bubble3D val="0"/>
            <c:spPr>
              <a:solidFill>
                <a:schemeClr val="accent3"/>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4-EE24-45FF-A1F2-D987C5AD6C96}"/>
              </c:ext>
            </c:extLst>
          </c:dPt>
          <c:dLbls>
            <c:dLbl>
              <c:idx val="0"/>
              <c:layout>
                <c:manualLayout>
                  <c:x val="0.11423627750737587"/>
                  <c:y val="-7.6910053248196691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fld id="{5D764E97-4009-4DAF-B748-2D261AC7FAFC}" type="CATEGORYNAME">
                      <a:rPr lang="en-US" sz="1600">
                        <a:latin typeface="Segoe UI Symbol" panose="020B0502040204020203" pitchFamily="34" charset="0"/>
                        <a:ea typeface="Segoe UI Symbol" panose="020B0502040204020203" pitchFamily="34" charset="0"/>
                      </a:rPr>
                      <a:pPr>
                        <a:defRPr>
                          <a:latin typeface="Segoe UI Symbol" panose="020B0502040204020203" pitchFamily="34" charset="0"/>
                          <a:ea typeface="Segoe UI Symbol" panose="020B0502040204020203" pitchFamily="34" charset="0"/>
                        </a:defRPr>
                      </a:pPr>
                      <a:t>[NOMBRE DE CATEGORÍA]</a:t>
                    </a:fld>
                    <a:r>
                      <a:rPr lang="en-US" sz="1600" baseline="0" dirty="0">
                        <a:latin typeface="Segoe UI Symbol" panose="020B0502040204020203" pitchFamily="34" charset="0"/>
                        <a:ea typeface="Segoe UI Symbol" panose="020B0502040204020203" pitchFamily="34" charset="0"/>
                      </a:rPr>
                      <a:t>; </a:t>
                    </a:r>
                    <a:fld id="{3CBB26AE-B6EF-40C8-8B3C-9151ABD5665B}" type="VALUE">
                      <a:rPr lang="en-US" sz="2000" b="1" baseline="0">
                        <a:latin typeface="Segoe UI Symbol" panose="020B0502040204020203" pitchFamily="34" charset="0"/>
                        <a:ea typeface="Segoe UI Symbol" panose="020B0502040204020203" pitchFamily="34" charset="0"/>
                      </a:rPr>
                      <a:pPr>
                        <a:defRPr>
                          <a:latin typeface="Segoe UI Symbol" panose="020B0502040204020203" pitchFamily="34" charset="0"/>
                          <a:ea typeface="Segoe UI Symbol" panose="020B0502040204020203" pitchFamily="34" charset="0"/>
                        </a:defRPr>
                      </a:pPr>
                      <a:t>[VALOR]</a:t>
                    </a:fld>
                    <a:endParaRPr lang="en-US" sz="1600" baseline="0" dirty="0">
                      <a:latin typeface="Segoe UI Symbol" panose="020B0502040204020203" pitchFamily="34" charset="0"/>
                      <a:ea typeface="Segoe UI Symbol" panose="020B0502040204020203"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16848607425938883"/>
                      <c:h val="0.1917842178869926"/>
                    </c:manualLayout>
                  </c15:layout>
                  <c15:dlblFieldTable/>
                  <c15:showDataLabelsRange val="0"/>
                </c:ext>
                <c:ext xmlns:c16="http://schemas.microsoft.com/office/drawing/2014/chart" uri="{C3380CC4-5D6E-409C-BE32-E72D297353CC}">
                  <c16:uniqueId val="{00000003-EE24-45FF-A1F2-D987C5AD6C96}"/>
                </c:ext>
              </c:extLst>
            </c:dLbl>
            <c:dLbl>
              <c:idx val="1"/>
              <c:layout>
                <c:manualLayout>
                  <c:x val="0.1361110813405334"/>
                  <c:y val="2.6182145786620089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fld id="{60302C6A-3A46-45C4-AA2A-29CA3AACA496}" type="CATEGORYNAME">
                      <a:rPr lang="en-US" sz="1600">
                        <a:latin typeface="Segoe UI Symbol" panose="020B0502040204020203" pitchFamily="34" charset="0"/>
                        <a:ea typeface="Segoe UI Symbol" panose="020B0502040204020203" pitchFamily="34" charset="0"/>
                      </a:rPr>
                      <a:pPr>
                        <a:defRPr sz="1600">
                          <a:latin typeface="Segoe UI Symbol" panose="020B0502040204020203" pitchFamily="34" charset="0"/>
                          <a:ea typeface="Segoe UI Symbol" panose="020B0502040204020203" pitchFamily="34" charset="0"/>
                        </a:defRPr>
                      </a:pPr>
                      <a:t>[NOMBRE DE CATEGORÍA]</a:t>
                    </a:fld>
                    <a:r>
                      <a:rPr lang="en-US" sz="1600" baseline="0" dirty="0">
                        <a:latin typeface="Segoe UI Symbol" panose="020B0502040204020203" pitchFamily="34" charset="0"/>
                        <a:ea typeface="Segoe UI Symbol" panose="020B0502040204020203" pitchFamily="34" charset="0"/>
                      </a:rPr>
                      <a:t>; </a:t>
                    </a:r>
                    <a:fld id="{9ACBA2C5-B226-49D2-88AD-E76DE2D0CB35}" type="VALUE">
                      <a:rPr lang="en-US" sz="2000" b="1" baseline="0">
                        <a:solidFill>
                          <a:schemeClr val="bg2">
                            <a:lumMod val="25000"/>
                          </a:schemeClr>
                        </a:solidFill>
                        <a:latin typeface="Segoe UI Symbol" panose="020B0502040204020203" pitchFamily="34" charset="0"/>
                        <a:ea typeface="Segoe UI Symbol" panose="020B0502040204020203" pitchFamily="34" charset="0"/>
                      </a:rPr>
                      <a:pPr>
                        <a:defRPr sz="1600">
                          <a:latin typeface="Segoe UI Symbol" panose="020B0502040204020203" pitchFamily="34" charset="0"/>
                          <a:ea typeface="Segoe UI Symbol" panose="020B0502040204020203" pitchFamily="34" charset="0"/>
                        </a:defRPr>
                      </a:pPr>
                      <a:t>[VALOR]</a:t>
                    </a:fld>
                    <a:endParaRPr lang="en-US" sz="1600" baseline="0" dirty="0">
                      <a:latin typeface="Segoe UI Symbol" panose="020B0502040204020203" pitchFamily="34" charset="0"/>
                      <a:ea typeface="Segoe UI Symbol" panose="020B0502040204020203"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24-45FF-A1F2-D987C5AD6C96}"/>
                </c:ext>
              </c:extLst>
            </c:dLbl>
            <c:dLbl>
              <c:idx val="2"/>
              <c:layout>
                <c:manualLayout>
                  <c:x val="-9.7070243422956393E-2"/>
                  <c:y val="0.16200202705471217"/>
                </c:manualLayout>
              </c:layout>
              <c:tx>
                <c:rich>
                  <a:bodyPr rot="0" spcFirstLastPara="1" vertOverflow="ellipsis" vert="horz" wrap="square" lIns="38100" tIns="19050" rIns="38100" bIns="19050" anchor="ctr" anchorCtr="0">
                    <a:noAutofit/>
                  </a:bodyPr>
                  <a:lstStyle/>
                  <a:p>
                    <a:pPr algn="ctr">
                      <a:defRPr sz="1197" b="0" i="0" u="none" strike="noStrike" kern="1200" baseline="0">
                        <a:solidFill>
                          <a:schemeClr val="tx1">
                            <a:lumMod val="75000"/>
                            <a:lumOff val="25000"/>
                          </a:schemeClr>
                        </a:solidFill>
                        <a:latin typeface="+mn-lt"/>
                        <a:ea typeface="+mn-ea"/>
                        <a:cs typeface="+mn-cs"/>
                      </a:defRPr>
                    </a:pPr>
                    <a:fld id="{D721C00D-4B1C-4C8A-B5E2-8E2951584DB5}" type="CATEGORYNAME">
                      <a:rPr lang="en-US" sz="1600">
                        <a:latin typeface="Segoe UI Symbol" panose="020B0502040204020203" pitchFamily="34" charset="0"/>
                        <a:ea typeface="Segoe UI Symbol" panose="020B0502040204020203" pitchFamily="34" charset="0"/>
                      </a:rPr>
                      <a:pPr algn="ctr">
                        <a:defRPr/>
                      </a:pPr>
                      <a:t>[NOMBRE DE CATEGORÍA]</a:t>
                    </a:fld>
                    <a:r>
                      <a:rPr lang="en-US" baseline="0" dirty="0"/>
                      <a:t>; </a:t>
                    </a:r>
                    <a:fld id="{290D95F9-72AF-434D-AC89-7C3D71235DA8}" type="VALUE">
                      <a:rPr lang="en-US" sz="2000" b="1" baseline="0">
                        <a:latin typeface="Segoe UI Symbol" panose="020B0502040204020203" pitchFamily="34" charset="0"/>
                        <a:ea typeface="Segoe UI Symbol" panose="020B0502040204020203" pitchFamily="34" charset="0"/>
                      </a:rPr>
                      <a:pPr algn="ctr">
                        <a:defRPr/>
                      </a:pPr>
                      <a:t>[VALOR]</a:t>
                    </a:fld>
                    <a:endParaRPr lang="en-US" baseline="0" dirty="0"/>
                  </a:p>
                </c:rich>
              </c:tx>
              <c:spPr>
                <a:noFill/>
                <a:ln>
                  <a:noFill/>
                </a:ln>
                <a:effectLst/>
              </c:spPr>
              <c:txPr>
                <a:bodyPr rot="0" spcFirstLastPara="1" vertOverflow="ellipsis" vert="horz" wrap="square" lIns="38100" tIns="19050" rIns="38100" bIns="19050" anchor="ctr" anchorCtr="0">
                  <a:noAutofit/>
                </a:bodyPr>
                <a:lstStyle/>
                <a:p>
                  <a:pPr algn="ct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20835942511823596"/>
                      <c:h val="0.1894278247661968"/>
                    </c:manualLayout>
                  </c15:layout>
                  <c15:dlblFieldTable/>
                  <c15:showDataLabelsRange val="0"/>
                </c:ext>
                <c:ext xmlns:c16="http://schemas.microsoft.com/office/drawing/2014/chart" uri="{C3380CC4-5D6E-409C-BE32-E72D297353CC}">
                  <c16:uniqueId val="{00000004-EE24-45FF-A1F2-D987C5AD6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De manera puntual</c:v>
                </c:pt>
                <c:pt idx="2">
                  <c:v>No</c:v>
                </c:pt>
              </c:strCache>
            </c:strRef>
          </c:cat>
          <c:val>
            <c:numRef>
              <c:f>Hoja1!$B$2:$B$4</c:f>
              <c:numCache>
                <c:formatCode>0.0%</c:formatCode>
                <c:ptCount val="3"/>
                <c:pt idx="0">
                  <c:v>0.13300000000000001</c:v>
                </c:pt>
                <c:pt idx="1">
                  <c:v>0.20200000000000001</c:v>
                </c:pt>
                <c:pt idx="2">
                  <c:v>0.66500000000000004</c:v>
                </c:pt>
              </c:numCache>
            </c:numRef>
          </c:val>
          <c:extLst>
            <c:ext xmlns:c16="http://schemas.microsoft.com/office/drawing/2014/chart" uri="{C3380CC4-5D6E-409C-BE32-E72D297353CC}">
              <c16:uniqueId val="{00000000-EE24-45FF-A1F2-D987C5AD6C96}"/>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55249698944954E-2"/>
          <c:y val="0.1160420498456035"/>
          <c:w val="0.87582945932830436"/>
          <c:h val="0.78630501523120766"/>
        </c:manualLayout>
      </c:layout>
      <c:barChart>
        <c:barDir val="col"/>
        <c:grouping val="percentStacked"/>
        <c:varyColors val="0"/>
        <c:ser>
          <c:idx val="0"/>
          <c:order val="0"/>
          <c:tx>
            <c:strRef>
              <c:f>Hoja1!$B$1</c:f>
              <c:strCache>
                <c:ptCount val="1"/>
                <c:pt idx="0">
                  <c:v>Sí</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Hoja1!$B$2:$B$6</c:f>
              <c:numCache>
                <c:formatCode>0.0%</c:formatCode>
                <c:ptCount val="5"/>
                <c:pt idx="0">
                  <c:v>0.13900000000000001</c:v>
                </c:pt>
                <c:pt idx="1">
                  <c:v>7.9000000000000001E-2</c:v>
                </c:pt>
                <c:pt idx="2">
                  <c:v>0.10100000000000001</c:v>
                </c:pt>
                <c:pt idx="3">
                  <c:v>0.127</c:v>
                </c:pt>
                <c:pt idx="4">
                  <c:v>0.247</c:v>
                </c:pt>
              </c:numCache>
            </c:numRef>
          </c:val>
          <c:extLst>
            <c:ext xmlns:c16="http://schemas.microsoft.com/office/drawing/2014/chart" uri="{C3380CC4-5D6E-409C-BE32-E72D297353CC}">
              <c16:uniqueId val="{00000000-4B03-41D9-81F2-A0842FD302FE}"/>
            </c:ext>
          </c:extLst>
        </c:ser>
        <c:ser>
          <c:idx val="1"/>
          <c:order val="1"/>
          <c:tx>
            <c:strRef>
              <c:f>Hoja1!$C$1</c:f>
              <c:strCache>
                <c:ptCount val="1"/>
                <c:pt idx="0">
                  <c:v>De manera puntual</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Hoja1!$C$2:$C$6</c:f>
              <c:numCache>
                <c:formatCode>0.0%</c:formatCode>
                <c:ptCount val="5"/>
                <c:pt idx="0">
                  <c:v>0.188</c:v>
                </c:pt>
                <c:pt idx="1">
                  <c:v>0.2</c:v>
                </c:pt>
                <c:pt idx="2">
                  <c:v>0.19500000000000001</c:v>
                </c:pt>
                <c:pt idx="3">
                  <c:v>0.193</c:v>
                </c:pt>
                <c:pt idx="4">
                  <c:v>0.23599999999999999</c:v>
                </c:pt>
              </c:numCache>
            </c:numRef>
          </c:val>
          <c:extLst>
            <c:ext xmlns:c16="http://schemas.microsoft.com/office/drawing/2014/chart" uri="{C3380CC4-5D6E-409C-BE32-E72D297353CC}">
              <c16:uniqueId val="{00000001-4B03-41D9-81F2-A0842FD302FE}"/>
            </c:ext>
          </c:extLst>
        </c:ser>
        <c:ser>
          <c:idx val="2"/>
          <c:order val="2"/>
          <c:tx>
            <c:strRef>
              <c:f>Hoja1!$D$1</c:f>
              <c:strCache>
                <c:ptCount val="1"/>
                <c:pt idx="0">
                  <c:v>No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Hoja1!$D$2:$D$6</c:f>
              <c:numCache>
                <c:formatCode>0.0%</c:formatCode>
                <c:ptCount val="5"/>
                <c:pt idx="0">
                  <c:v>0.67300000000000004</c:v>
                </c:pt>
                <c:pt idx="1">
                  <c:v>0.72099999999999997</c:v>
                </c:pt>
                <c:pt idx="2">
                  <c:v>0.70399999999999996</c:v>
                </c:pt>
                <c:pt idx="3">
                  <c:v>0.68</c:v>
                </c:pt>
                <c:pt idx="4">
                  <c:v>0.51700000000000002</c:v>
                </c:pt>
              </c:numCache>
            </c:numRef>
          </c:val>
          <c:extLst>
            <c:ext xmlns:c16="http://schemas.microsoft.com/office/drawing/2014/chart" uri="{C3380CC4-5D6E-409C-BE32-E72D297353CC}">
              <c16:uniqueId val="{00000002-4B03-41D9-81F2-A0842FD302FE}"/>
            </c:ext>
          </c:extLst>
        </c:ser>
        <c:dLbls>
          <c:showLegendKey val="0"/>
          <c:showVal val="0"/>
          <c:showCatName val="0"/>
          <c:showSerName val="0"/>
          <c:showPercent val="0"/>
          <c:showBubbleSize val="0"/>
        </c:dLbls>
        <c:gapWidth val="50"/>
        <c:overlap val="100"/>
        <c:axId val="443293504"/>
        <c:axId val="443293832"/>
      </c:barChart>
      <c:catAx>
        <c:axId val="44329350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crossAx val="443293832"/>
        <c:crosses val="autoZero"/>
        <c:auto val="1"/>
        <c:lblAlgn val="ctr"/>
        <c:lblOffset val="100"/>
        <c:noMultiLvlLbl val="0"/>
      </c:catAx>
      <c:valAx>
        <c:axId val="443293832"/>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crossAx val="443293504"/>
        <c:crosses val="autoZero"/>
        <c:crossBetween val="between"/>
      </c:valAx>
      <c:spPr>
        <a:noFill/>
        <a:ln>
          <a:noFill/>
        </a:ln>
        <a:effectLst/>
      </c:spPr>
    </c:plotArea>
    <c:legend>
      <c:legendPos val="t"/>
      <c:layout>
        <c:manualLayout>
          <c:xMode val="edge"/>
          <c:yMode val="edge"/>
          <c:x val="1.2065799179324791E-2"/>
          <c:y val="2.2295927128423562E-3"/>
          <c:w val="0.96885266429165662"/>
          <c:h val="9.2755941705046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55249698944954E-2"/>
          <c:y val="0.1160420498456035"/>
          <c:w val="0.87582945932830436"/>
          <c:h val="0.81781956999258543"/>
        </c:manualLayout>
      </c:layout>
      <c:barChart>
        <c:barDir val="col"/>
        <c:grouping val="percentStacked"/>
        <c:varyColors val="0"/>
        <c:ser>
          <c:idx val="0"/>
          <c:order val="0"/>
          <c:tx>
            <c:strRef>
              <c:f>Hoja1!$B$1</c:f>
              <c:strCache>
                <c:ptCount val="1"/>
                <c:pt idx="0">
                  <c:v>Sí</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Hoja1!$B$2:$B$3</c:f>
              <c:numCache>
                <c:formatCode>0.0%</c:formatCode>
                <c:ptCount val="2"/>
                <c:pt idx="0">
                  <c:v>0.16500000000000001</c:v>
                </c:pt>
                <c:pt idx="1">
                  <c:v>7.1999999999999995E-2</c:v>
                </c:pt>
              </c:numCache>
            </c:numRef>
          </c:val>
          <c:extLst>
            <c:ext xmlns:c16="http://schemas.microsoft.com/office/drawing/2014/chart" uri="{C3380CC4-5D6E-409C-BE32-E72D297353CC}">
              <c16:uniqueId val="{00000000-4B03-41D9-81F2-A0842FD302FE}"/>
            </c:ext>
          </c:extLst>
        </c:ser>
        <c:ser>
          <c:idx val="1"/>
          <c:order val="1"/>
          <c:tx>
            <c:strRef>
              <c:f>Hoja1!$C$1</c:f>
              <c:strCache>
                <c:ptCount val="1"/>
                <c:pt idx="0">
                  <c:v>De manera puntual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Hoja1!$C$2:$C$3</c:f>
              <c:numCache>
                <c:formatCode>0.0%</c:formatCode>
                <c:ptCount val="2"/>
                <c:pt idx="0">
                  <c:v>0.217</c:v>
                </c:pt>
                <c:pt idx="1">
                  <c:v>0.17399999999999999</c:v>
                </c:pt>
              </c:numCache>
            </c:numRef>
          </c:val>
          <c:extLst>
            <c:ext xmlns:c16="http://schemas.microsoft.com/office/drawing/2014/chart" uri="{C3380CC4-5D6E-409C-BE32-E72D297353CC}">
              <c16:uniqueId val="{00000001-4B03-41D9-81F2-A0842FD302FE}"/>
            </c:ext>
          </c:extLst>
        </c:ser>
        <c:ser>
          <c:idx val="2"/>
          <c:order val="2"/>
          <c:tx>
            <c:strRef>
              <c:f>Hoja1!$D$1</c:f>
              <c:strCache>
                <c:ptCount val="1"/>
                <c:pt idx="0">
                  <c:v>No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Hoja1!$D$2:$D$3</c:f>
              <c:numCache>
                <c:formatCode>0.0%</c:formatCode>
                <c:ptCount val="2"/>
                <c:pt idx="0">
                  <c:v>0.61899999999999999</c:v>
                </c:pt>
                <c:pt idx="1">
                  <c:v>0.754</c:v>
                </c:pt>
              </c:numCache>
            </c:numRef>
          </c:val>
          <c:extLst>
            <c:ext xmlns:c16="http://schemas.microsoft.com/office/drawing/2014/chart" uri="{C3380CC4-5D6E-409C-BE32-E72D297353CC}">
              <c16:uniqueId val="{00000002-4B03-41D9-81F2-A0842FD302FE}"/>
            </c:ext>
          </c:extLst>
        </c:ser>
        <c:dLbls>
          <c:showLegendKey val="0"/>
          <c:showVal val="0"/>
          <c:showCatName val="0"/>
          <c:showSerName val="0"/>
          <c:showPercent val="0"/>
          <c:showBubbleSize val="0"/>
        </c:dLbls>
        <c:gapWidth val="50"/>
        <c:overlap val="100"/>
        <c:axId val="443293504"/>
        <c:axId val="443293832"/>
      </c:barChart>
      <c:catAx>
        <c:axId val="44329350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443293832"/>
        <c:crosses val="autoZero"/>
        <c:auto val="1"/>
        <c:lblAlgn val="ctr"/>
        <c:lblOffset val="100"/>
        <c:noMultiLvlLbl val="0"/>
      </c:catAx>
      <c:valAx>
        <c:axId val="443293832"/>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crossAx val="443293504"/>
        <c:crosses val="autoZero"/>
        <c:crossBetween val="between"/>
      </c:valAx>
      <c:spPr>
        <a:noFill/>
        <a:ln>
          <a:noFill/>
        </a:ln>
        <a:effectLst/>
      </c:spPr>
    </c:plotArea>
    <c:legend>
      <c:legendPos val="t"/>
      <c:layout>
        <c:manualLayout>
          <c:xMode val="edge"/>
          <c:yMode val="edge"/>
          <c:x val="1.2065799179324791E-2"/>
          <c:y val="2.2295927128423562E-3"/>
          <c:w val="0.96885266429165662"/>
          <c:h val="9.2755941705046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44125371557714"/>
          <c:y val="7.4425865977182315E-2"/>
          <c:w val="0.67982123084037016"/>
          <c:h val="0.89282675299285741"/>
        </c:manualLayout>
      </c:layout>
      <c:barChart>
        <c:barDir val="bar"/>
        <c:grouping val="clustered"/>
        <c:varyColors val="0"/>
        <c:ser>
          <c:idx val="0"/>
          <c:order val="0"/>
          <c:tx>
            <c:strRef>
              <c:f>Hoja1!$B$1</c:f>
              <c:strCache>
                <c:ptCount val="1"/>
                <c:pt idx="0">
                  <c:v>Andalucía</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De manera puntual</c:v>
                </c:pt>
                <c:pt idx="2">
                  <c:v>No</c:v>
                </c:pt>
              </c:strCache>
            </c:strRef>
          </c:cat>
          <c:val>
            <c:numRef>
              <c:f>Hoja1!$B$2:$B$4</c:f>
              <c:numCache>
                <c:formatCode>0.0%</c:formatCode>
                <c:ptCount val="3"/>
                <c:pt idx="0">
                  <c:v>0.13300000000000001</c:v>
                </c:pt>
                <c:pt idx="1">
                  <c:v>0.16700000000000001</c:v>
                </c:pt>
                <c:pt idx="2">
                  <c:v>0.7</c:v>
                </c:pt>
              </c:numCache>
            </c:numRef>
          </c:val>
          <c:extLst>
            <c:ext xmlns:c16="http://schemas.microsoft.com/office/drawing/2014/chart" uri="{C3380CC4-5D6E-409C-BE32-E72D297353CC}">
              <c16:uniqueId val="{00000000-CB07-49EA-8E13-FFE60C483096}"/>
            </c:ext>
          </c:extLst>
        </c:ser>
        <c:ser>
          <c:idx val="1"/>
          <c:order val="1"/>
          <c:tx>
            <c:strRef>
              <c:f>Hoja1!$C$1</c:f>
              <c:strCache>
                <c:ptCount val="1"/>
                <c:pt idx="0">
                  <c:v>Cataluña</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De manera puntual</c:v>
                </c:pt>
                <c:pt idx="2">
                  <c:v>No</c:v>
                </c:pt>
              </c:strCache>
            </c:strRef>
          </c:cat>
          <c:val>
            <c:numRef>
              <c:f>Hoja1!$C$2:$C$4</c:f>
              <c:numCache>
                <c:formatCode>0.0%</c:formatCode>
                <c:ptCount val="3"/>
                <c:pt idx="0">
                  <c:v>0.154</c:v>
                </c:pt>
                <c:pt idx="1">
                  <c:v>0.217</c:v>
                </c:pt>
                <c:pt idx="2">
                  <c:v>0.629</c:v>
                </c:pt>
              </c:numCache>
            </c:numRef>
          </c:val>
          <c:extLst>
            <c:ext xmlns:c16="http://schemas.microsoft.com/office/drawing/2014/chart" uri="{C3380CC4-5D6E-409C-BE32-E72D297353CC}">
              <c16:uniqueId val="{00000001-CB07-49EA-8E13-FFE60C483096}"/>
            </c:ext>
          </c:extLst>
        </c:ser>
        <c:ser>
          <c:idx val="2"/>
          <c:order val="2"/>
          <c:tx>
            <c:strRef>
              <c:f>Hoja1!$D$1</c:f>
              <c:strCache>
                <c:ptCount val="1"/>
                <c:pt idx="0">
                  <c:v>C. Valenc</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De manera puntual</c:v>
                </c:pt>
                <c:pt idx="2">
                  <c:v>No</c:v>
                </c:pt>
              </c:strCache>
            </c:strRef>
          </c:cat>
          <c:val>
            <c:numRef>
              <c:f>Hoja1!$D$2:$D$4</c:f>
              <c:numCache>
                <c:formatCode>0.0%</c:formatCode>
                <c:ptCount val="3"/>
                <c:pt idx="0">
                  <c:v>0.105</c:v>
                </c:pt>
                <c:pt idx="1">
                  <c:v>0.19800000000000001</c:v>
                </c:pt>
                <c:pt idx="2">
                  <c:v>0.69799999999999995</c:v>
                </c:pt>
              </c:numCache>
            </c:numRef>
          </c:val>
          <c:extLst>
            <c:ext xmlns:c16="http://schemas.microsoft.com/office/drawing/2014/chart" uri="{C3380CC4-5D6E-409C-BE32-E72D297353CC}">
              <c16:uniqueId val="{00000002-CB07-49EA-8E13-FFE60C483096}"/>
            </c:ext>
          </c:extLst>
        </c:ser>
        <c:ser>
          <c:idx val="3"/>
          <c:order val="3"/>
          <c:tx>
            <c:strRef>
              <c:f>Hoja1!$E$1</c:f>
              <c:strCache>
                <c:ptCount val="1"/>
                <c:pt idx="0">
                  <c:v>Com. Madrid</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De manera puntual</c:v>
                </c:pt>
                <c:pt idx="2">
                  <c:v>No</c:v>
                </c:pt>
              </c:strCache>
            </c:strRef>
          </c:cat>
          <c:val>
            <c:numRef>
              <c:f>Hoja1!$E$2:$E$4</c:f>
              <c:numCache>
                <c:formatCode>0.0%</c:formatCode>
                <c:ptCount val="3"/>
                <c:pt idx="0">
                  <c:v>0.14399999999999999</c:v>
                </c:pt>
                <c:pt idx="1">
                  <c:v>0.23</c:v>
                </c:pt>
                <c:pt idx="2">
                  <c:v>0.627</c:v>
                </c:pt>
              </c:numCache>
            </c:numRef>
          </c:val>
          <c:extLst>
            <c:ext xmlns:c16="http://schemas.microsoft.com/office/drawing/2014/chart" uri="{C3380CC4-5D6E-409C-BE32-E72D297353CC}">
              <c16:uniqueId val="{00000003-CB07-49EA-8E13-FFE60C483096}"/>
            </c:ext>
          </c:extLst>
        </c:ser>
        <c:ser>
          <c:idx val="4"/>
          <c:order val="4"/>
          <c:tx>
            <c:strRef>
              <c:f>Hoja1!$F$1</c:f>
              <c:strCache>
                <c:ptCount val="1"/>
                <c:pt idx="0">
                  <c:v>Resto España</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c:v>
                </c:pt>
                <c:pt idx="1">
                  <c:v>De manera puntual</c:v>
                </c:pt>
                <c:pt idx="2">
                  <c:v>No</c:v>
                </c:pt>
              </c:strCache>
            </c:strRef>
          </c:cat>
          <c:val>
            <c:numRef>
              <c:f>Hoja1!$F$2:$F$4</c:f>
              <c:numCache>
                <c:formatCode>0.0%</c:formatCode>
                <c:ptCount val="3"/>
                <c:pt idx="0">
                  <c:v>0.129</c:v>
                </c:pt>
                <c:pt idx="1">
                  <c:v>0.20399999999999999</c:v>
                </c:pt>
                <c:pt idx="2">
                  <c:v>0.66700000000000004</c:v>
                </c:pt>
              </c:numCache>
            </c:numRef>
          </c:val>
          <c:extLst>
            <c:ext xmlns:c16="http://schemas.microsoft.com/office/drawing/2014/chart" uri="{C3380CC4-5D6E-409C-BE32-E72D297353CC}">
              <c16:uniqueId val="{00000004-CB07-49EA-8E13-FFE60C483096}"/>
            </c:ext>
          </c:extLst>
        </c:ser>
        <c:dLbls>
          <c:showLegendKey val="0"/>
          <c:showVal val="0"/>
          <c:showCatName val="0"/>
          <c:showSerName val="0"/>
          <c:showPercent val="0"/>
          <c:showBubbleSize val="0"/>
        </c:dLbls>
        <c:gapWidth val="50"/>
        <c:overlap val="-2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1"/>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3.2747381029960221E-2"/>
          <c:w val="0.55455010523701154"/>
          <c:h val="0.93450523794007956"/>
        </c:manualLayout>
      </c:layout>
      <c:barChart>
        <c:barDir val="bar"/>
        <c:grouping val="clustered"/>
        <c:varyColors val="0"/>
        <c:ser>
          <c:idx val="0"/>
          <c:order val="0"/>
          <c:tx>
            <c:strRef>
              <c:f>Hoja1!$B$1</c:f>
              <c:strCache>
                <c:ptCount val="1"/>
                <c:pt idx="0">
                  <c:v>Serie 1</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badi" panose="020B06040201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Siempre</c:v>
                </c:pt>
                <c:pt idx="1">
                  <c:v>Casi siempre</c:v>
                </c:pt>
                <c:pt idx="2">
                  <c:v>A veces</c:v>
                </c:pt>
                <c:pt idx="3">
                  <c:v>Casi nunca</c:v>
                </c:pt>
                <c:pt idx="4">
                  <c:v>Nunca</c:v>
                </c:pt>
              </c:strCache>
            </c:strRef>
          </c:cat>
          <c:val>
            <c:numRef>
              <c:f>Hoja1!$B$2:$B$6</c:f>
              <c:numCache>
                <c:formatCode>0.0%</c:formatCode>
                <c:ptCount val="5"/>
                <c:pt idx="0">
                  <c:v>4.1000000000000002E-2</c:v>
                </c:pt>
                <c:pt idx="1">
                  <c:v>0.10199999999999999</c:v>
                </c:pt>
                <c:pt idx="2">
                  <c:v>0.317</c:v>
                </c:pt>
                <c:pt idx="3">
                  <c:v>0.28799999999999998</c:v>
                </c:pt>
                <c:pt idx="4">
                  <c:v>0.251</c:v>
                </c:pt>
              </c:numCache>
            </c:numRef>
          </c:val>
          <c:extLst>
            <c:ext xmlns:c16="http://schemas.microsoft.com/office/drawing/2014/chart" uri="{C3380CC4-5D6E-409C-BE32-E72D297353CC}">
              <c16:uniqueId val="{00000000-6961-45D4-8114-F896E990DC0B}"/>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5"/>
        </c:scaling>
        <c:delete val="1"/>
        <c:axPos val="t"/>
        <c:numFmt formatCode="0.0%" sourceLinked="1"/>
        <c:majorTickMark val="out"/>
        <c:minorTickMark val="none"/>
        <c:tickLblPos val="nextTo"/>
        <c:crossAx val="43912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3.2747381029960221E-2"/>
          <c:w val="0.55455010523701154"/>
          <c:h val="0.93450523794007956"/>
        </c:manualLayout>
      </c:layout>
      <c:barChart>
        <c:barDir val="bar"/>
        <c:grouping val="clustered"/>
        <c:varyColors val="0"/>
        <c:ser>
          <c:idx val="0"/>
          <c:order val="0"/>
          <c:tx>
            <c:strRef>
              <c:f>Hoja1!$B$1</c:f>
              <c:strCache>
                <c:ptCount val="1"/>
                <c:pt idx="0">
                  <c:v>Casado/En pareja</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Siempre</c:v>
                </c:pt>
                <c:pt idx="1">
                  <c:v>Casi siempre</c:v>
                </c:pt>
                <c:pt idx="2">
                  <c:v>A veces</c:v>
                </c:pt>
                <c:pt idx="3">
                  <c:v>Casi nunca</c:v>
                </c:pt>
                <c:pt idx="4">
                  <c:v>Nunca</c:v>
                </c:pt>
              </c:strCache>
            </c:strRef>
          </c:cat>
          <c:val>
            <c:numRef>
              <c:f>Hoja1!$B$2:$B$6</c:f>
              <c:numCache>
                <c:formatCode>0.0%</c:formatCode>
                <c:ptCount val="5"/>
                <c:pt idx="0">
                  <c:v>3.3000000000000002E-2</c:v>
                </c:pt>
                <c:pt idx="1">
                  <c:v>9.7000000000000003E-2</c:v>
                </c:pt>
                <c:pt idx="2">
                  <c:v>0.29099999999999998</c:v>
                </c:pt>
                <c:pt idx="3">
                  <c:v>0.31</c:v>
                </c:pt>
                <c:pt idx="4">
                  <c:v>0.26900000000000002</c:v>
                </c:pt>
              </c:numCache>
            </c:numRef>
          </c:val>
          <c:extLst>
            <c:ext xmlns:c16="http://schemas.microsoft.com/office/drawing/2014/chart" uri="{C3380CC4-5D6E-409C-BE32-E72D297353CC}">
              <c16:uniqueId val="{00000000-6961-45D4-8114-F896E990DC0B}"/>
            </c:ext>
          </c:extLst>
        </c:ser>
        <c:ser>
          <c:idx val="1"/>
          <c:order val="1"/>
          <c:tx>
            <c:strRef>
              <c:f>Hoja1!$C$1</c:f>
              <c:strCache>
                <c:ptCount val="1"/>
                <c:pt idx="0">
                  <c:v>Soltero/Divorciado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Siempre</c:v>
                </c:pt>
                <c:pt idx="1">
                  <c:v>Casi siempre</c:v>
                </c:pt>
                <c:pt idx="2">
                  <c:v>A veces</c:v>
                </c:pt>
                <c:pt idx="3">
                  <c:v>Casi nunca</c:v>
                </c:pt>
                <c:pt idx="4">
                  <c:v>Nunca</c:v>
                </c:pt>
              </c:strCache>
            </c:strRef>
          </c:cat>
          <c:val>
            <c:numRef>
              <c:f>Hoja1!$C$2:$C$6</c:f>
              <c:numCache>
                <c:formatCode>0.0%</c:formatCode>
                <c:ptCount val="5"/>
                <c:pt idx="0">
                  <c:v>5.0999999999999997E-2</c:v>
                </c:pt>
                <c:pt idx="1">
                  <c:v>0.113</c:v>
                </c:pt>
                <c:pt idx="2">
                  <c:v>0.36899999999999999</c:v>
                </c:pt>
                <c:pt idx="3">
                  <c:v>0.25</c:v>
                </c:pt>
                <c:pt idx="4">
                  <c:v>0.217</c:v>
                </c:pt>
              </c:numCache>
            </c:numRef>
          </c:val>
          <c:extLst>
            <c:ext xmlns:c16="http://schemas.microsoft.com/office/drawing/2014/chart" uri="{C3380CC4-5D6E-409C-BE32-E72D297353CC}">
              <c16:uniqueId val="{00000001-1CCE-42A8-B30B-9763D1AC757F}"/>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60000000000000009"/>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3.2747381029960221E-2"/>
          <c:w val="0.55455010523701154"/>
          <c:h val="0.93450523794007956"/>
        </c:manualLayout>
      </c:layout>
      <c:barChart>
        <c:barDir val="bar"/>
        <c:grouping val="clustered"/>
        <c:varyColors val="0"/>
        <c:ser>
          <c:idx val="0"/>
          <c:order val="0"/>
          <c:tx>
            <c:strRef>
              <c:f>Hoja1!$B$1</c:f>
              <c:strCache>
                <c:ptCount val="1"/>
                <c:pt idx="0">
                  <c:v>Serie 1</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badi" panose="020B06040201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Siempre</c:v>
                </c:pt>
                <c:pt idx="1">
                  <c:v>Casi siempre</c:v>
                </c:pt>
                <c:pt idx="2">
                  <c:v>A veces</c:v>
                </c:pt>
                <c:pt idx="3">
                  <c:v>Casi nunca</c:v>
                </c:pt>
                <c:pt idx="4">
                  <c:v>Nunca</c:v>
                </c:pt>
              </c:strCache>
            </c:strRef>
          </c:cat>
          <c:val>
            <c:numRef>
              <c:f>Hoja1!$B$2:$B$6</c:f>
              <c:numCache>
                <c:formatCode>0.0%</c:formatCode>
                <c:ptCount val="5"/>
                <c:pt idx="0">
                  <c:v>0.191</c:v>
                </c:pt>
                <c:pt idx="1">
                  <c:v>0.29199999999999998</c:v>
                </c:pt>
                <c:pt idx="2">
                  <c:v>0.32200000000000001</c:v>
                </c:pt>
                <c:pt idx="3">
                  <c:v>0.13700000000000001</c:v>
                </c:pt>
                <c:pt idx="4">
                  <c:v>5.8999999999999997E-2</c:v>
                </c:pt>
              </c:numCache>
            </c:numRef>
          </c:val>
          <c:extLst>
            <c:ext xmlns:c16="http://schemas.microsoft.com/office/drawing/2014/chart" uri="{C3380CC4-5D6E-409C-BE32-E72D297353CC}">
              <c16:uniqueId val="{00000000-6961-45D4-8114-F896E990DC0B}"/>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5"/>
        </c:scaling>
        <c:delete val="1"/>
        <c:axPos val="t"/>
        <c:numFmt formatCode="0.0%" sourceLinked="1"/>
        <c:majorTickMark val="out"/>
        <c:minorTickMark val="none"/>
        <c:tickLblPos val="nextTo"/>
        <c:crossAx val="43912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3.2747381029960221E-2"/>
          <c:w val="0.55455010523701154"/>
          <c:h val="0.93450523794007956"/>
        </c:manualLayout>
      </c:layout>
      <c:barChart>
        <c:barDir val="bar"/>
        <c:grouping val="clustered"/>
        <c:varyColors val="0"/>
        <c:ser>
          <c:idx val="0"/>
          <c:order val="0"/>
          <c:tx>
            <c:strRef>
              <c:f>Hoja1!$B$1</c:f>
              <c:strCache>
                <c:ptCount val="1"/>
                <c:pt idx="0">
                  <c:v>Casado/En pareja</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Siempre</c:v>
                </c:pt>
                <c:pt idx="1">
                  <c:v>Casi siempre</c:v>
                </c:pt>
                <c:pt idx="2">
                  <c:v>A veces</c:v>
                </c:pt>
                <c:pt idx="3">
                  <c:v>Casi nunca</c:v>
                </c:pt>
                <c:pt idx="4">
                  <c:v>Nunca</c:v>
                </c:pt>
              </c:strCache>
            </c:strRef>
          </c:cat>
          <c:val>
            <c:numRef>
              <c:f>Hoja1!$B$2:$B$6</c:f>
              <c:numCache>
                <c:formatCode>0.0%</c:formatCode>
                <c:ptCount val="5"/>
                <c:pt idx="0">
                  <c:v>0.19600000000000001</c:v>
                </c:pt>
                <c:pt idx="1">
                  <c:v>0.307</c:v>
                </c:pt>
                <c:pt idx="2">
                  <c:v>0.313</c:v>
                </c:pt>
                <c:pt idx="3">
                  <c:v>0.13800000000000001</c:v>
                </c:pt>
                <c:pt idx="4">
                  <c:v>4.5999999999999999E-2</c:v>
                </c:pt>
              </c:numCache>
            </c:numRef>
          </c:val>
          <c:extLst>
            <c:ext xmlns:c16="http://schemas.microsoft.com/office/drawing/2014/chart" uri="{C3380CC4-5D6E-409C-BE32-E72D297353CC}">
              <c16:uniqueId val="{00000000-6961-45D4-8114-F896E990DC0B}"/>
            </c:ext>
          </c:extLst>
        </c:ser>
        <c:ser>
          <c:idx val="1"/>
          <c:order val="1"/>
          <c:tx>
            <c:strRef>
              <c:f>Hoja1!$C$1</c:f>
              <c:strCache>
                <c:ptCount val="1"/>
                <c:pt idx="0">
                  <c:v>Soltero/Divorciado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Siempre</c:v>
                </c:pt>
                <c:pt idx="1">
                  <c:v>Casi siempre</c:v>
                </c:pt>
                <c:pt idx="2">
                  <c:v>A veces</c:v>
                </c:pt>
                <c:pt idx="3">
                  <c:v>Casi nunca</c:v>
                </c:pt>
                <c:pt idx="4">
                  <c:v>Nunca</c:v>
                </c:pt>
              </c:strCache>
            </c:strRef>
          </c:cat>
          <c:val>
            <c:numRef>
              <c:f>Hoja1!$C$2:$C$6</c:f>
              <c:numCache>
                <c:formatCode>0.0%</c:formatCode>
                <c:ptCount val="5"/>
                <c:pt idx="0">
                  <c:v>0.17599999999999999</c:v>
                </c:pt>
                <c:pt idx="1">
                  <c:v>0.26400000000000001</c:v>
                </c:pt>
                <c:pt idx="2">
                  <c:v>0.34200000000000003</c:v>
                </c:pt>
                <c:pt idx="3">
                  <c:v>0.13700000000000001</c:v>
                </c:pt>
                <c:pt idx="4">
                  <c:v>8.2000000000000003E-2</c:v>
                </c:pt>
              </c:numCache>
            </c:numRef>
          </c:val>
          <c:extLst>
            <c:ext xmlns:c16="http://schemas.microsoft.com/office/drawing/2014/chart" uri="{C3380CC4-5D6E-409C-BE32-E72D297353CC}">
              <c16:uniqueId val="{00000001-1CCE-42A8-B30B-9763D1AC757F}"/>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60000000000000009"/>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3.2747381029960221E-2"/>
          <c:w val="0.55455010523701154"/>
          <c:h val="0.93450523794007956"/>
        </c:manualLayout>
      </c:layout>
      <c:barChart>
        <c:barDir val="bar"/>
        <c:grouping val="clustered"/>
        <c:varyColors val="0"/>
        <c:ser>
          <c:idx val="0"/>
          <c:order val="0"/>
          <c:tx>
            <c:strRef>
              <c:f>Hoja1!$B$1</c:f>
              <c:strCache>
                <c:ptCount val="1"/>
                <c:pt idx="0">
                  <c:v>Serie 1</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badi" panose="020B06040201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Mucho</c:v>
                </c:pt>
                <c:pt idx="1">
                  <c:v>Bastante</c:v>
                </c:pt>
                <c:pt idx="2">
                  <c:v>Algo</c:v>
                </c:pt>
                <c:pt idx="3">
                  <c:v>Poco</c:v>
                </c:pt>
                <c:pt idx="4">
                  <c:v>Nada</c:v>
                </c:pt>
              </c:strCache>
            </c:strRef>
          </c:cat>
          <c:val>
            <c:numRef>
              <c:f>Hoja1!$B$2:$B$6</c:f>
              <c:numCache>
                <c:formatCode>0.0%</c:formatCode>
                <c:ptCount val="5"/>
                <c:pt idx="0">
                  <c:v>0.17699999999999999</c:v>
                </c:pt>
                <c:pt idx="1">
                  <c:v>0.38200000000000001</c:v>
                </c:pt>
                <c:pt idx="2">
                  <c:v>0.25900000000000001</c:v>
                </c:pt>
                <c:pt idx="3">
                  <c:v>0.129</c:v>
                </c:pt>
                <c:pt idx="4">
                  <c:v>5.2999999999999999E-2</c:v>
                </c:pt>
              </c:numCache>
            </c:numRef>
          </c:val>
          <c:extLst>
            <c:ext xmlns:c16="http://schemas.microsoft.com/office/drawing/2014/chart" uri="{C3380CC4-5D6E-409C-BE32-E72D297353CC}">
              <c16:uniqueId val="{00000000-6961-45D4-8114-F896E990DC0B}"/>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5"/>
        </c:scaling>
        <c:delete val="1"/>
        <c:axPos val="t"/>
        <c:numFmt formatCode="0.0%" sourceLinked="1"/>
        <c:majorTickMark val="out"/>
        <c:minorTickMark val="none"/>
        <c:tickLblPos val="nextTo"/>
        <c:crossAx val="43912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24802098672452E-2"/>
          <c:y val="3.2747381029960221E-2"/>
          <c:w val="0.85823768245727483"/>
          <c:h val="0.87496454515833366"/>
        </c:manualLayout>
      </c:layout>
      <c:barChart>
        <c:barDir val="col"/>
        <c:grouping val="clustered"/>
        <c:varyColors val="0"/>
        <c:ser>
          <c:idx val="0"/>
          <c:order val="0"/>
          <c:tx>
            <c:strRef>
              <c:f>Hoja1!$B$1</c:f>
              <c:strCache>
                <c:ptCount val="1"/>
                <c:pt idx="0">
                  <c:v>Serie 1</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badi" panose="020B06040201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Internet</c:v>
                </c:pt>
                <c:pt idx="1">
                  <c:v>Especialistas</c:v>
                </c:pt>
                <c:pt idx="2">
                  <c:v>Pareja</c:v>
                </c:pt>
                <c:pt idx="3">
                  <c:v>Amigos</c:v>
                </c:pt>
                <c:pt idx="4">
                  <c:v>Familia</c:v>
                </c:pt>
                <c:pt idx="5">
                  <c:v>Nadie (nunca busco información)</c:v>
                </c:pt>
              </c:strCache>
            </c:strRef>
          </c:cat>
          <c:val>
            <c:numRef>
              <c:f>Hoja1!$B$2:$B$7</c:f>
              <c:numCache>
                <c:formatCode>0.0%</c:formatCode>
                <c:ptCount val="6"/>
                <c:pt idx="0">
                  <c:v>0.51100000000000001</c:v>
                </c:pt>
                <c:pt idx="1">
                  <c:v>0.35199999999999998</c:v>
                </c:pt>
                <c:pt idx="2">
                  <c:v>0.317</c:v>
                </c:pt>
                <c:pt idx="3">
                  <c:v>0.29299999999999998</c:v>
                </c:pt>
                <c:pt idx="4">
                  <c:v>7.0000000000000007E-2</c:v>
                </c:pt>
                <c:pt idx="5">
                  <c:v>9.7000000000000003E-2</c:v>
                </c:pt>
              </c:numCache>
            </c:numRef>
          </c:val>
          <c:extLst>
            <c:ext xmlns:c16="http://schemas.microsoft.com/office/drawing/2014/chart" uri="{C3380CC4-5D6E-409C-BE32-E72D297353CC}">
              <c16:uniqueId val="{00000000-6961-45D4-8114-F896E990DC0B}"/>
            </c:ext>
          </c:extLst>
        </c:ser>
        <c:dLbls>
          <c:showLegendKey val="0"/>
          <c:showVal val="0"/>
          <c:showCatName val="0"/>
          <c:showSerName val="0"/>
          <c:showPercent val="0"/>
          <c:showBubbleSize val="0"/>
        </c:dLbls>
        <c:gapWidth val="50"/>
        <c:axId val="439128152"/>
        <c:axId val="439124544"/>
      </c:barChart>
      <c:catAx>
        <c:axId val="43912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8"/>
        </c:scaling>
        <c:delete val="1"/>
        <c:axPos val="l"/>
        <c:numFmt formatCode="0.0%" sourceLinked="1"/>
        <c:majorTickMark val="out"/>
        <c:minorTickMark val="none"/>
        <c:tickLblPos val="nextTo"/>
        <c:crossAx val="43912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16-24 años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Internet</c:v>
                </c:pt>
                <c:pt idx="1">
                  <c:v>Especialistas</c:v>
                </c:pt>
                <c:pt idx="2">
                  <c:v>Pareja</c:v>
                </c:pt>
                <c:pt idx="3">
                  <c:v>Amigos</c:v>
                </c:pt>
                <c:pt idx="4">
                  <c:v>Familia</c:v>
                </c:pt>
                <c:pt idx="5">
                  <c:v>Nadie (nunca busco información)</c:v>
                </c:pt>
              </c:strCache>
            </c:strRef>
          </c:cat>
          <c:val>
            <c:numRef>
              <c:f>Hoja1!$B$2:$B$7</c:f>
              <c:numCache>
                <c:formatCode>0.0%</c:formatCode>
                <c:ptCount val="6"/>
                <c:pt idx="0">
                  <c:v>0.57399999999999995</c:v>
                </c:pt>
                <c:pt idx="1">
                  <c:v>0.248</c:v>
                </c:pt>
                <c:pt idx="2">
                  <c:v>0.34699999999999998</c:v>
                </c:pt>
                <c:pt idx="3">
                  <c:v>0.45500000000000002</c:v>
                </c:pt>
                <c:pt idx="4">
                  <c:v>0.16300000000000001</c:v>
                </c:pt>
                <c:pt idx="5">
                  <c:v>0.05</c:v>
                </c:pt>
              </c:numCache>
            </c:numRef>
          </c:val>
          <c:extLst>
            <c:ext xmlns:c16="http://schemas.microsoft.com/office/drawing/2014/chart" uri="{C3380CC4-5D6E-409C-BE32-E72D297353CC}">
              <c16:uniqueId val="{00000000-6961-45D4-8114-F896E990DC0B}"/>
            </c:ext>
          </c:extLst>
        </c:ser>
        <c:ser>
          <c:idx val="1"/>
          <c:order val="1"/>
          <c:tx>
            <c:strRef>
              <c:f>Hoja1!$C$1</c:f>
              <c:strCache>
                <c:ptCount val="1"/>
                <c:pt idx="0">
                  <c:v>25-34 años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Internet</c:v>
                </c:pt>
                <c:pt idx="1">
                  <c:v>Especialistas</c:v>
                </c:pt>
                <c:pt idx="2">
                  <c:v>Pareja</c:v>
                </c:pt>
                <c:pt idx="3">
                  <c:v>Amigos</c:v>
                </c:pt>
                <c:pt idx="4">
                  <c:v>Familia</c:v>
                </c:pt>
                <c:pt idx="5">
                  <c:v>Nadie (nunca busco información)</c:v>
                </c:pt>
              </c:strCache>
            </c:strRef>
          </c:cat>
          <c:val>
            <c:numRef>
              <c:f>Hoja1!$C$2:$C$7</c:f>
              <c:numCache>
                <c:formatCode>0.0%</c:formatCode>
                <c:ptCount val="6"/>
                <c:pt idx="0">
                  <c:v>0.60599999999999998</c:v>
                </c:pt>
                <c:pt idx="1">
                  <c:v>0.34</c:v>
                </c:pt>
                <c:pt idx="2">
                  <c:v>0.30499999999999999</c:v>
                </c:pt>
                <c:pt idx="3">
                  <c:v>0.39400000000000002</c:v>
                </c:pt>
                <c:pt idx="4">
                  <c:v>7.9000000000000001E-2</c:v>
                </c:pt>
                <c:pt idx="5">
                  <c:v>5.7000000000000002E-2</c:v>
                </c:pt>
              </c:numCache>
            </c:numRef>
          </c:val>
          <c:extLst>
            <c:ext xmlns:c16="http://schemas.microsoft.com/office/drawing/2014/chart" uri="{C3380CC4-5D6E-409C-BE32-E72D297353CC}">
              <c16:uniqueId val="{00000001-5654-43CB-AFB6-DF04B5E5E123}"/>
            </c:ext>
          </c:extLst>
        </c:ser>
        <c:ser>
          <c:idx val="2"/>
          <c:order val="2"/>
          <c:tx>
            <c:strRef>
              <c:f>Hoja1!$D$1</c:f>
              <c:strCache>
                <c:ptCount val="1"/>
                <c:pt idx="0">
                  <c:v>35-44 años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Internet</c:v>
                </c:pt>
                <c:pt idx="1">
                  <c:v>Especialistas</c:v>
                </c:pt>
                <c:pt idx="2">
                  <c:v>Pareja</c:v>
                </c:pt>
                <c:pt idx="3">
                  <c:v>Amigos</c:v>
                </c:pt>
                <c:pt idx="4">
                  <c:v>Familia</c:v>
                </c:pt>
                <c:pt idx="5">
                  <c:v>Nadie (nunca busco información)</c:v>
                </c:pt>
              </c:strCache>
            </c:strRef>
          </c:cat>
          <c:val>
            <c:numRef>
              <c:f>Hoja1!$D$2:$D$7</c:f>
              <c:numCache>
                <c:formatCode>0.0%</c:formatCode>
                <c:ptCount val="6"/>
                <c:pt idx="0">
                  <c:v>0.51200000000000001</c:v>
                </c:pt>
                <c:pt idx="1">
                  <c:v>0.35299999999999998</c:v>
                </c:pt>
                <c:pt idx="2">
                  <c:v>0.39200000000000002</c:v>
                </c:pt>
                <c:pt idx="3">
                  <c:v>0.29099999999999998</c:v>
                </c:pt>
                <c:pt idx="4">
                  <c:v>6.5000000000000002E-2</c:v>
                </c:pt>
                <c:pt idx="5">
                  <c:v>8.3000000000000004E-2</c:v>
                </c:pt>
              </c:numCache>
            </c:numRef>
          </c:val>
          <c:extLst>
            <c:ext xmlns:c16="http://schemas.microsoft.com/office/drawing/2014/chart" uri="{C3380CC4-5D6E-409C-BE32-E72D297353CC}">
              <c16:uniqueId val="{00000002-5654-43CB-AFB6-DF04B5E5E123}"/>
            </c:ext>
          </c:extLst>
        </c:ser>
        <c:ser>
          <c:idx val="3"/>
          <c:order val="3"/>
          <c:tx>
            <c:strRef>
              <c:f>Hoja1!$E$1</c:f>
              <c:strCache>
                <c:ptCount val="1"/>
                <c:pt idx="0">
                  <c:v>45-54 años</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Internet</c:v>
                </c:pt>
                <c:pt idx="1">
                  <c:v>Especialistas</c:v>
                </c:pt>
                <c:pt idx="2">
                  <c:v>Pareja</c:v>
                </c:pt>
                <c:pt idx="3">
                  <c:v>Amigos</c:v>
                </c:pt>
                <c:pt idx="4">
                  <c:v>Familia</c:v>
                </c:pt>
                <c:pt idx="5">
                  <c:v>Nadie (nunca busco información)</c:v>
                </c:pt>
              </c:strCache>
            </c:strRef>
          </c:cat>
          <c:val>
            <c:numRef>
              <c:f>Hoja1!$E$2:$E$7</c:f>
              <c:numCache>
                <c:formatCode>0.0%</c:formatCode>
                <c:ptCount val="6"/>
                <c:pt idx="0">
                  <c:v>0.47699999999999998</c:v>
                </c:pt>
                <c:pt idx="1">
                  <c:v>0.36899999999999999</c:v>
                </c:pt>
                <c:pt idx="2">
                  <c:v>0.27800000000000002</c:v>
                </c:pt>
                <c:pt idx="3">
                  <c:v>0.184</c:v>
                </c:pt>
                <c:pt idx="4">
                  <c:v>4.2000000000000003E-2</c:v>
                </c:pt>
                <c:pt idx="5">
                  <c:v>0.127</c:v>
                </c:pt>
              </c:numCache>
            </c:numRef>
          </c:val>
          <c:extLst>
            <c:ext xmlns:c16="http://schemas.microsoft.com/office/drawing/2014/chart" uri="{C3380CC4-5D6E-409C-BE32-E72D297353CC}">
              <c16:uniqueId val="{00000001-516D-42BB-9C24-6F41DCFC2467}"/>
            </c:ext>
          </c:extLst>
        </c:ser>
        <c:ser>
          <c:idx val="4"/>
          <c:order val="4"/>
          <c:tx>
            <c:strRef>
              <c:f>Hoja1!$F$1</c:f>
              <c:strCache>
                <c:ptCount val="1"/>
                <c:pt idx="0">
                  <c:v>55-65 años</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Internet</c:v>
                </c:pt>
                <c:pt idx="1">
                  <c:v>Especialistas</c:v>
                </c:pt>
                <c:pt idx="2">
                  <c:v>Pareja</c:v>
                </c:pt>
                <c:pt idx="3">
                  <c:v>Amigos</c:v>
                </c:pt>
                <c:pt idx="4">
                  <c:v>Familia</c:v>
                </c:pt>
                <c:pt idx="5">
                  <c:v>Nadie (nunca busco información)</c:v>
                </c:pt>
              </c:strCache>
            </c:strRef>
          </c:cat>
          <c:val>
            <c:numRef>
              <c:f>Hoja1!$F$2:$F$7</c:f>
              <c:numCache>
                <c:formatCode>0.0%</c:formatCode>
                <c:ptCount val="6"/>
                <c:pt idx="0">
                  <c:v>0.39300000000000002</c:v>
                </c:pt>
                <c:pt idx="1">
                  <c:v>0.42299999999999999</c:v>
                </c:pt>
                <c:pt idx="2">
                  <c:v>0.251</c:v>
                </c:pt>
                <c:pt idx="3">
                  <c:v>0.187</c:v>
                </c:pt>
                <c:pt idx="4">
                  <c:v>0.03</c:v>
                </c:pt>
                <c:pt idx="5">
                  <c:v>0.161</c:v>
                </c:pt>
              </c:numCache>
            </c:numRef>
          </c:val>
          <c:extLst>
            <c:ext xmlns:c16="http://schemas.microsoft.com/office/drawing/2014/chart" uri="{C3380CC4-5D6E-409C-BE32-E72D297353CC}">
              <c16:uniqueId val="{00000002-516D-42BB-9C24-6F41DCFC2467}"/>
            </c:ext>
          </c:extLst>
        </c:ser>
        <c:dLbls>
          <c:showLegendKey val="0"/>
          <c:showVal val="0"/>
          <c:showCatName val="0"/>
          <c:showSerName val="0"/>
          <c:showPercent val="0"/>
          <c:showBubbleSize val="0"/>
        </c:dLbls>
        <c:gapWidth val="20"/>
        <c:overlap val="-20"/>
        <c:axId val="439128152"/>
        <c:axId val="439124544"/>
      </c:barChart>
      <c:catAx>
        <c:axId val="439128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8"/>
        </c:scaling>
        <c:delete val="1"/>
        <c:axPos val="l"/>
        <c:numFmt formatCode="0.0%" sourceLinked="1"/>
        <c:majorTickMark val="out"/>
        <c:minorTickMark val="none"/>
        <c:tickLblPos val="nextTo"/>
        <c:crossAx val="439128152"/>
        <c:crosses val="autoZero"/>
        <c:crossBetween val="between"/>
      </c:valAx>
      <c:spPr>
        <a:noFill/>
        <a:ln>
          <a:noFill/>
        </a:ln>
        <a:effectLst/>
      </c:spPr>
    </c:plotArea>
    <c:legend>
      <c:legendPos val="t"/>
      <c:layout>
        <c:manualLayout>
          <c:xMode val="edge"/>
          <c:yMode val="edge"/>
          <c:x val="0.11147650598475255"/>
          <c:y val="0.17069267486034762"/>
          <c:w val="0.76565855443218722"/>
          <c:h val="6.028283169090490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90025088599191E-3"/>
          <c:y val="8.9311039172618789E-2"/>
          <c:w val="0.96263028712674037"/>
          <c:h val="0.76225354489813624"/>
        </c:manualLayout>
      </c:layout>
      <c:barChart>
        <c:barDir val="col"/>
        <c:grouping val="clustered"/>
        <c:varyColors val="0"/>
        <c:ser>
          <c:idx val="0"/>
          <c:order val="0"/>
          <c:tx>
            <c:strRef>
              <c:f>Hoja1!$B$1</c:f>
              <c:strCache>
                <c:ptCount val="1"/>
                <c:pt idx="0">
                  <c:v>Casado/En pareja</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Internet</c:v>
                </c:pt>
                <c:pt idx="1">
                  <c:v>Especialistas</c:v>
                </c:pt>
                <c:pt idx="2">
                  <c:v>Pareja</c:v>
                </c:pt>
                <c:pt idx="3">
                  <c:v>Amigos</c:v>
                </c:pt>
                <c:pt idx="4">
                  <c:v>Familia</c:v>
                </c:pt>
                <c:pt idx="5">
                  <c:v>Nadie (nunca busco información)</c:v>
                </c:pt>
              </c:strCache>
            </c:strRef>
          </c:cat>
          <c:val>
            <c:numRef>
              <c:f>Hoja1!$B$2:$B$7</c:f>
              <c:numCache>
                <c:formatCode>0.0%</c:formatCode>
                <c:ptCount val="6"/>
                <c:pt idx="0">
                  <c:v>0.496</c:v>
                </c:pt>
                <c:pt idx="1">
                  <c:v>0.375</c:v>
                </c:pt>
                <c:pt idx="2">
                  <c:v>0.38200000000000001</c:v>
                </c:pt>
                <c:pt idx="3">
                  <c:v>0.24299999999999999</c:v>
                </c:pt>
                <c:pt idx="4">
                  <c:v>6.0999999999999999E-2</c:v>
                </c:pt>
                <c:pt idx="5">
                  <c:v>8.6999999999999994E-2</c:v>
                </c:pt>
              </c:numCache>
            </c:numRef>
          </c:val>
          <c:extLst>
            <c:ext xmlns:c16="http://schemas.microsoft.com/office/drawing/2014/chart" uri="{C3380CC4-5D6E-409C-BE32-E72D297353CC}">
              <c16:uniqueId val="{00000000-6961-45D4-8114-F896E990DC0B}"/>
            </c:ext>
          </c:extLst>
        </c:ser>
        <c:ser>
          <c:idx val="1"/>
          <c:order val="1"/>
          <c:tx>
            <c:strRef>
              <c:f>Hoja1!$C$1</c:f>
              <c:strCache>
                <c:ptCount val="1"/>
                <c:pt idx="0">
                  <c:v>Soltero/Divorciado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Internet</c:v>
                </c:pt>
                <c:pt idx="1">
                  <c:v>Especialistas</c:v>
                </c:pt>
                <c:pt idx="2">
                  <c:v>Pareja</c:v>
                </c:pt>
                <c:pt idx="3">
                  <c:v>Amigos</c:v>
                </c:pt>
                <c:pt idx="4">
                  <c:v>Familia</c:v>
                </c:pt>
                <c:pt idx="5">
                  <c:v>Nadie (nunca busco información)</c:v>
                </c:pt>
              </c:strCache>
            </c:strRef>
          </c:cat>
          <c:val>
            <c:numRef>
              <c:f>Hoja1!$C$2:$C$7</c:f>
              <c:numCache>
                <c:formatCode>0.0%</c:formatCode>
                <c:ptCount val="6"/>
                <c:pt idx="0">
                  <c:v>0.54700000000000004</c:v>
                </c:pt>
                <c:pt idx="1">
                  <c:v>0.309</c:v>
                </c:pt>
                <c:pt idx="2">
                  <c:v>0.19500000000000001</c:v>
                </c:pt>
                <c:pt idx="3">
                  <c:v>0.38700000000000001</c:v>
                </c:pt>
                <c:pt idx="4">
                  <c:v>8.7999999999999995E-2</c:v>
                </c:pt>
                <c:pt idx="5">
                  <c:v>0.115</c:v>
                </c:pt>
              </c:numCache>
            </c:numRef>
          </c:val>
          <c:extLst>
            <c:ext xmlns:c16="http://schemas.microsoft.com/office/drawing/2014/chart" uri="{C3380CC4-5D6E-409C-BE32-E72D297353CC}">
              <c16:uniqueId val="{00000001-1CCE-42A8-B30B-9763D1AC757F}"/>
            </c:ext>
          </c:extLst>
        </c:ser>
        <c:dLbls>
          <c:showLegendKey val="0"/>
          <c:showVal val="0"/>
          <c:showCatName val="0"/>
          <c:showSerName val="0"/>
          <c:showPercent val="0"/>
          <c:showBubbleSize val="0"/>
        </c:dLbls>
        <c:gapWidth val="50"/>
        <c:axId val="439128152"/>
        <c:axId val="439124544"/>
      </c:barChart>
      <c:catAx>
        <c:axId val="43912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8"/>
        </c:scaling>
        <c:delete val="1"/>
        <c:axPos val="l"/>
        <c:numFmt formatCode="0.0%" sourceLinked="1"/>
        <c:majorTickMark val="out"/>
        <c:minorTickMark val="none"/>
        <c:tickLblPos val="nextTo"/>
        <c:crossAx val="439128152"/>
        <c:crosses val="autoZero"/>
        <c:crossBetween val="between"/>
      </c:valAx>
      <c:spPr>
        <a:noFill/>
        <a:ln>
          <a:noFill/>
        </a:ln>
        <a:effectLst/>
      </c:spPr>
    </c:plotArea>
    <c:legend>
      <c:legendPos val="t"/>
      <c:layout>
        <c:manualLayout>
          <c:xMode val="edge"/>
          <c:yMode val="edge"/>
          <c:x val="0.2964625926998109"/>
          <c:y val="0.14289766267619006"/>
          <c:w val="0.41846309874613796"/>
          <c:h val="5.70606119564274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3.2747381029960221E-2"/>
          <c:w val="0.55455010523701154"/>
          <c:h val="0.93450523794007956"/>
        </c:manualLayout>
      </c:layout>
      <c:barChart>
        <c:barDir val="bar"/>
        <c:grouping val="clustered"/>
        <c:varyColors val="0"/>
        <c:ser>
          <c:idx val="0"/>
          <c:order val="0"/>
          <c:tx>
            <c:strRef>
              <c:f>Hoja1!$B$1</c:f>
              <c:strCache>
                <c:ptCount val="1"/>
                <c:pt idx="0">
                  <c:v>Serie 1</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badi" panose="020B06040201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Mucho</c:v>
                </c:pt>
                <c:pt idx="1">
                  <c:v>Bastante</c:v>
                </c:pt>
                <c:pt idx="2">
                  <c:v>Algo</c:v>
                </c:pt>
                <c:pt idx="3">
                  <c:v>Poco</c:v>
                </c:pt>
                <c:pt idx="4">
                  <c:v>Nada</c:v>
                </c:pt>
              </c:strCache>
            </c:strRef>
          </c:cat>
          <c:val>
            <c:numRef>
              <c:f>Hoja1!$B$2:$B$6</c:f>
              <c:numCache>
                <c:formatCode>0.0%</c:formatCode>
                <c:ptCount val="5"/>
                <c:pt idx="0">
                  <c:v>0.376</c:v>
                </c:pt>
                <c:pt idx="1">
                  <c:v>0.48099999999999998</c:v>
                </c:pt>
                <c:pt idx="2">
                  <c:v>0.122</c:v>
                </c:pt>
                <c:pt idx="3">
                  <c:v>1.2999999999999999E-2</c:v>
                </c:pt>
                <c:pt idx="4">
                  <c:v>8.9999999999999993E-3</c:v>
                </c:pt>
              </c:numCache>
            </c:numRef>
          </c:val>
          <c:extLst>
            <c:ext xmlns:c16="http://schemas.microsoft.com/office/drawing/2014/chart" uri="{C3380CC4-5D6E-409C-BE32-E72D297353CC}">
              <c16:uniqueId val="{00000000-6961-45D4-8114-F896E990DC0B}"/>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5"/>
        </c:scaling>
        <c:delete val="1"/>
        <c:axPos val="t"/>
        <c:numFmt formatCode="0.0%" sourceLinked="1"/>
        <c:majorTickMark val="out"/>
        <c:minorTickMark val="none"/>
        <c:tickLblPos val="nextTo"/>
        <c:crossAx val="43912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3.2747381029960221E-2"/>
          <c:w val="0.55455010523701154"/>
          <c:h val="0.93450523794007956"/>
        </c:manualLayout>
      </c:layout>
      <c:barChart>
        <c:barDir val="bar"/>
        <c:grouping val="clustered"/>
        <c:varyColors val="0"/>
        <c:ser>
          <c:idx val="0"/>
          <c:order val="0"/>
          <c:tx>
            <c:strRef>
              <c:f>Hoja1!$B$1</c:f>
              <c:strCache>
                <c:ptCount val="1"/>
                <c:pt idx="0">
                  <c:v>Casado/En pareja</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Mucho</c:v>
                </c:pt>
                <c:pt idx="1">
                  <c:v>Bastante</c:v>
                </c:pt>
                <c:pt idx="2">
                  <c:v>Algo</c:v>
                </c:pt>
                <c:pt idx="3">
                  <c:v>Poco</c:v>
                </c:pt>
                <c:pt idx="4">
                  <c:v>Nada</c:v>
                </c:pt>
              </c:strCache>
            </c:strRef>
          </c:cat>
          <c:val>
            <c:numRef>
              <c:f>Hoja1!$B$2:$B$6</c:f>
              <c:numCache>
                <c:formatCode>0.0%</c:formatCode>
                <c:ptCount val="5"/>
                <c:pt idx="0">
                  <c:v>0.38900000000000001</c:v>
                </c:pt>
                <c:pt idx="1">
                  <c:v>0.48399999999999999</c:v>
                </c:pt>
                <c:pt idx="2">
                  <c:v>0.113</c:v>
                </c:pt>
                <c:pt idx="3">
                  <c:v>0.01</c:v>
                </c:pt>
                <c:pt idx="4">
                  <c:v>4.0000000000000001E-3</c:v>
                </c:pt>
              </c:numCache>
            </c:numRef>
          </c:val>
          <c:extLst>
            <c:ext xmlns:c16="http://schemas.microsoft.com/office/drawing/2014/chart" uri="{C3380CC4-5D6E-409C-BE32-E72D297353CC}">
              <c16:uniqueId val="{00000000-6961-45D4-8114-F896E990DC0B}"/>
            </c:ext>
          </c:extLst>
        </c:ser>
        <c:ser>
          <c:idx val="1"/>
          <c:order val="1"/>
          <c:tx>
            <c:strRef>
              <c:f>Hoja1!$C$1</c:f>
              <c:strCache>
                <c:ptCount val="1"/>
                <c:pt idx="0">
                  <c:v>Soltero/Divorciado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Mucho</c:v>
                </c:pt>
                <c:pt idx="1">
                  <c:v>Bastante</c:v>
                </c:pt>
                <c:pt idx="2">
                  <c:v>Algo</c:v>
                </c:pt>
                <c:pt idx="3">
                  <c:v>Poco</c:v>
                </c:pt>
                <c:pt idx="4">
                  <c:v>Nada</c:v>
                </c:pt>
              </c:strCache>
            </c:strRef>
          </c:cat>
          <c:val>
            <c:numRef>
              <c:f>Hoja1!$C$2:$C$6</c:f>
              <c:numCache>
                <c:formatCode>0.0%</c:formatCode>
                <c:ptCount val="5"/>
                <c:pt idx="0">
                  <c:v>0.35</c:v>
                </c:pt>
                <c:pt idx="1">
                  <c:v>0.47899999999999998</c:v>
                </c:pt>
                <c:pt idx="2">
                  <c:v>0.13900000000000001</c:v>
                </c:pt>
                <c:pt idx="3">
                  <c:v>1.7999999999999999E-2</c:v>
                </c:pt>
                <c:pt idx="4">
                  <c:v>1.6E-2</c:v>
                </c:pt>
              </c:numCache>
            </c:numRef>
          </c:val>
          <c:extLst>
            <c:ext xmlns:c16="http://schemas.microsoft.com/office/drawing/2014/chart" uri="{C3380CC4-5D6E-409C-BE32-E72D297353CC}">
              <c16:uniqueId val="{00000001-1CCE-42A8-B30B-9763D1AC757F}"/>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60000000000000009"/>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5909002528289"/>
          <c:y val="3.2747381029960221E-2"/>
          <c:w val="0.45015750056754605"/>
          <c:h val="0.93450523794007956"/>
        </c:manualLayout>
      </c:layout>
      <c:barChart>
        <c:barDir val="bar"/>
        <c:grouping val="clustered"/>
        <c:varyColors val="0"/>
        <c:ser>
          <c:idx val="0"/>
          <c:order val="0"/>
          <c:tx>
            <c:strRef>
              <c:f>Hoja1!$B$1</c:f>
              <c:strCache>
                <c:ptCount val="1"/>
                <c:pt idx="0">
                  <c:v>Serie 1</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badi" panose="020B06040201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No hay nada mejor que el sexo</c:v>
                </c:pt>
                <c:pt idx="1">
                  <c:v>Que gane mi equipo favorito</c:v>
                </c:pt>
                <c:pt idx="2">
                  <c:v>Subir a la cumbre de una montaña</c:v>
                </c:pt>
                <c:pt idx="3">
                  <c:v>Comer mi plato favorito</c:v>
                </c:pt>
                <c:pt idx="4">
                  <c:v>Mis vacaciones soñadas</c:v>
                </c:pt>
              </c:strCache>
            </c:strRef>
          </c:cat>
          <c:val>
            <c:numRef>
              <c:f>Hoja1!$B$2:$B$6</c:f>
              <c:numCache>
                <c:formatCode>0.0%</c:formatCode>
                <c:ptCount val="5"/>
                <c:pt idx="0">
                  <c:v>0.34300000000000003</c:v>
                </c:pt>
                <c:pt idx="1">
                  <c:v>0.33500000000000002</c:v>
                </c:pt>
                <c:pt idx="2">
                  <c:v>0.32500000000000001</c:v>
                </c:pt>
                <c:pt idx="3">
                  <c:v>0.248</c:v>
                </c:pt>
                <c:pt idx="4">
                  <c:v>0.113</c:v>
                </c:pt>
              </c:numCache>
            </c:numRef>
          </c:val>
          <c:extLst>
            <c:ext xmlns:c16="http://schemas.microsoft.com/office/drawing/2014/chart" uri="{C3380CC4-5D6E-409C-BE32-E72D297353CC}">
              <c16:uniqueId val="{00000000-6961-45D4-8114-F896E990DC0B}"/>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5"/>
        </c:scaling>
        <c:delete val="1"/>
        <c:axPos val="t"/>
        <c:numFmt formatCode="0.0%" sourceLinked="1"/>
        <c:majorTickMark val="out"/>
        <c:minorTickMark val="none"/>
        <c:tickLblPos val="nextTo"/>
        <c:crossAx val="43912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0377636697894"/>
          <c:y val="3.2747381029960221E-2"/>
          <c:w val="0.49571063715058561"/>
          <c:h val="0.93450523794007956"/>
        </c:manualLayout>
      </c:layout>
      <c:barChart>
        <c:barDir val="bar"/>
        <c:grouping val="clustered"/>
        <c:varyColors val="0"/>
        <c:ser>
          <c:idx val="0"/>
          <c:order val="0"/>
          <c:tx>
            <c:strRef>
              <c:f>Hoja1!$B$1</c:f>
              <c:strCache>
                <c:ptCount val="1"/>
                <c:pt idx="0">
                  <c:v>Casado/En pareja</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No hay nada mejor que el sexo</c:v>
                </c:pt>
                <c:pt idx="1">
                  <c:v>Que gane mi equipo favorito</c:v>
                </c:pt>
                <c:pt idx="2">
                  <c:v>Subir a la cumbre de una montaña</c:v>
                </c:pt>
                <c:pt idx="3">
                  <c:v>Comer mi plato favorito</c:v>
                </c:pt>
                <c:pt idx="4">
                  <c:v>Mis vacaciones soñadas</c:v>
                </c:pt>
              </c:strCache>
            </c:strRef>
          </c:cat>
          <c:val>
            <c:numRef>
              <c:f>Hoja1!$B$2:$B$6</c:f>
              <c:numCache>
                <c:formatCode>0.0%</c:formatCode>
                <c:ptCount val="5"/>
                <c:pt idx="0">
                  <c:v>0.376</c:v>
                </c:pt>
                <c:pt idx="1">
                  <c:v>0.316</c:v>
                </c:pt>
                <c:pt idx="2">
                  <c:v>0.314</c:v>
                </c:pt>
                <c:pt idx="3">
                  <c:v>0.245</c:v>
                </c:pt>
                <c:pt idx="4">
                  <c:v>0.125</c:v>
                </c:pt>
              </c:numCache>
            </c:numRef>
          </c:val>
          <c:extLst>
            <c:ext xmlns:c16="http://schemas.microsoft.com/office/drawing/2014/chart" uri="{C3380CC4-5D6E-409C-BE32-E72D297353CC}">
              <c16:uniqueId val="{00000000-6961-45D4-8114-F896E990DC0B}"/>
            </c:ext>
          </c:extLst>
        </c:ser>
        <c:ser>
          <c:idx val="1"/>
          <c:order val="1"/>
          <c:tx>
            <c:strRef>
              <c:f>Hoja1!$C$1</c:f>
              <c:strCache>
                <c:ptCount val="1"/>
                <c:pt idx="0">
                  <c:v>Soltero/Divorciado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No hay nada mejor que el sexo</c:v>
                </c:pt>
                <c:pt idx="1">
                  <c:v>Que gane mi equipo favorito</c:v>
                </c:pt>
                <c:pt idx="2">
                  <c:v>Subir a la cumbre de una montaña</c:v>
                </c:pt>
                <c:pt idx="3">
                  <c:v>Comer mi plato favorito</c:v>
                </c:pt>
                <c:pt idx="4">
                  <c:v>Mis vacaciones soñadas</c:v>
                </c:pt>
              </c:strCache>
            </c:strRef>
          </c:cat>
          <c:val>
            <c:numRef>
              <c:f>Hoja1!$C$2:$C$6</c:f>
              <c:numCache>
                <c:formatCode>0.0%</c:formatCode>
                <c:ptCount val="5"/>
                <c:pt idx="0">
                  <c:v>0.27700000000000002</c:v>
                </c:pt>
                <c:pt idx="1">
                  <c:v>0.375</c:v>
                </c:pt>
                <c:pt idx="2">
                  <c:v>0.34799999999999998</c:v>
                </c:pt>
                <c:pt idx="3">
                  <c:v>0.252</c:v>
                </c:pt>
                <c:pt idx="4">
                  <c:v>0.09</c:v>
                </c:pt>
              </c:numCache>
            </c:numRef>
          </c:val>
          <c:extLst>
            <c:ext xmlns:c16="http://schemas.microsoft.com/office/drawing/2014/chart" uri="{C3380CC4-5D6E-409C-BE32-E72D297353CC}">
              <c16:uniqueId val="{00000001-1CCE-42A8-B30B-9763D1AC757F}"/>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60000000000000009"/>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41994934124258"/>
          <c:y val="3.8701450308134808E-2"/>
          <c:w val="0.39706098910040916"/>
          <c:h val="0.93450523794007956"/>
        </c:manualLayout>
      </c:layout>
      <c:barChart>
        <c:barDir val="bar"/>
        <c:grouping val="clustered"/>
        <c:varyColors val="0"/>
        <c:ser>
          <c:idx val="0"/>
          <c:order val="0"/>
          <c:tx>
            <c:strRef>
              <c:f>Hoja1!$B$1</c:f>
              <c:strCache>
                <c:ptCount val="1"/>
                <c:pt idx="0">
                  <c:v>Serie 1</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badi" panose="020B06040201040202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Uso de juguetes sexuales</c:v>
                </c:pt>
                <c:pt idx="1">
                  <c:v>Sexting (intercambio de mensajes sexuales)</c:v>
                </c:pt>
                <c:pt idx="2">
                  <c:v>Juegos sexuales (dados, esposas, rol...)</c:v>
                </c:pt>
                <c:pt idx="3">
                  <c:v>Juegos sensoriales</c:v>
                </c:pt>
                <c:pt idx="4">
                  <c:v>BDSM (Bondage, Dominación, Sumisión, Masoquismo)</c:v>
                </c:pt>
                <c:pt idx="5">
                  <c:v>Otras prácticas</c:v>
                </c:pt>
                <c:pt idx="6">
                  <c:v>Ninguna</c:v>
                </c:pt>
              </c:strCache>
            </c:strRef>
          </c:cat>
          <c:val>
            <c:numRef>
              <c:f>Hoja1!$B$2:$B$8</c:f>
              <c:numCache>
                <c:formatCode>0.0%</c:formatCode>
                <c:ptCount val="7"/>
                <c:pt idx="0">
                  <c:v>0.46899999999999997</c:v>
                </c:pt>
                <c:pt idx="1">
                  <c:v>0.38100000000000001</c:v>
                </c:pt>
                <c:pt idx="2">
                  <c:v>0.35699999999999998</c:v>
                </c:pt>
                <c:pt idx="3">
                  <c:v>0.29499999999999998</c:v>
                </c:pt>
                <c:pt idx="4">
                  <c:v>0.127</c:v>
                </c:pt>
                <c:pt idx="5">
                  <c:v>0.04</c:v>
                </c:pt>
                <c:pt idx="6">
                  <c:v>0.27300000000000002</c:v>
                </c:pt>
              </c:numCache>
            </c:numRef>
          </c:val>
          <c:extLst>
            <c:ext xmlns:c16="http://schemas.microsoft.com/office/drawing/2014/chart" uri="{C3380CC4-5D6E-409C-BE32-E72D297353CC}">
              <c16:uniqueId val="{00000000-6961-45D4-8114-F896E990DC0B}"/>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5"/>
        </c:scaling>
        <c:delete val="1"/>
        <c:axPos val="t"/>
        <c:numFmt formatCode="0.0%" sourceLinked="1"/>
        <c:majorTickMark val="out"/>
        <c:minorTickMark val="none"/>
        <c:tickLblPos val="nextTo"/>
        <c:crossAx val="439128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0377636697894"/>
          <c:y val="3.2747381029960221E-2"/>
          <c:w val="0.49571063715058561"/>
          <c:h val="0.93450523794007956"/>
        </c:manualLayout>
      </c:layout>
      <c:barChart>
        <c:barDir val="bar"/>
        <c:grouping val="clustered"/>
        <c:varyColors val="0"/>
        <c:ser>
          <c:idx val="0"/>
          <c:order val="0"/>
          <c:tx>
            <c:strRef>
              <c:f>Hoja1!$B$1</c:f>
              <c:strCache>
                <c:ptCount val="1"/>
                <c:pt idx="0">
                  <c:v>Casado/En pareja</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Uso de juguetes sexuales</c:v>
                </c:pt>
                <c:pt idx="1">
                  <c:v>Sexting (intercambio de mensajes sexuales)</c:v>
                </c:pt>
                <c:pt idx="2">
                  <c:v>Juegos sexuales (dados, esposas, rol...)</c:v>
                </c:pt>
                <c:pt idx="3">
                  <c:v>Juegos sensoriales</c:v>
                </c:pt>
                <c:pt idx="4">
                  <c:v>BDSM (Bondage, Dominación, Sumisión, Masoquismo)</c:v>
                </c:pt>
                <c:pt idx="5">
                  <c:v>Otras prácticas</c:v>
                </c:pt>
                <c:pt idx="6">
                  <c:v>Ninguna</c:v>
                </c:pt>
              </c:strCache>
            </c:strRef>
          </c:cat>
          <c:val>
            <c:numRef>
              <c:f>Hoja1!$B$2:$B$8</c:f>
              <c:numCache>
                <c:formatCode>0.0%</c:formatCode>
                <c:ptCount val="7"/>
                <c:pt idx="0">
                  <c:v>0.503</c:v>
                </c:pt>
                <c:pt idx="1">
                  <c:v>0.34</c:v>
                </c:pt>
                <c:pt idx="2">
                  <c:v>0.35499999999999998</c:v>
                </c:pt>
                <c:pt idx="3">
                  <c:v>0.29899999999999999</c:v>
                </c:pt>
                <c:pt idx="4">
                  <c:v>0.11700000000000001</c:v>
                </c:pt>
                <c:pt idx="5">
                  <c:v>4.2000000000000003E-2</c:v>
                </c:pt>
                <c:pt idx="6">
                  <c:v>0.26600000000000001</c:v>
                </c:pt>
              </c:numCache>
            </c:numRef>
          </c:val>
          <c:extLst>
            <c:ext xmlns:c16="http://schemas.microsoft.com/office/drawing/2014/chart" uri="{C3380CC4-5D6E-409C-BE32-E72D297353CC}">
              <c16:uniqueId val="{00000000-6961-45D4-8114-F896E990DC0B}"/>
            </c:ext>
          </c:extLst>
        </c:ser>
        <c:ser>
          <c:idx val="1"/>
          <c:order val="1"/>
          <c:tx>
            <c:strRef>
              <c:f>Hoja1!$C$1</c:f>
              <c:strCache>
                <c:ptCount val="1"/>
                <c:pt idx="0">
                  <c:v>Soltero/Divorciado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Uso de juguetes sexuales</c:v>
                </c:pt>
                <c:pt idx="1">
                  <c:v>Sexting (intercambio de mensajes sexuales)</c:v>
                </c:pt>
                <c:pt idx="2">
                  <c:v>Juegos sexuales (dados, esposas, rol...)</c:v>
                </c:pt>
                <c:pt idx="3">
                  <c:v>Juegos sensoriales</c:v>
                </c:pt>
                <c:pt idx="4">
                  <c:v>BDSM (Bondage, Dominación, Sumisión, Masoquismo)</c:v>
                </c:pt>
                <c:pt idx="5">
                  <c:v>Otras prácticas</c:v>
                </c:pt>
                <c:pt idx="6">
                  <c:v>Ninguna</c:v>
                </c:pt>
              </c:strCache>
            </c:strRef>
          </c:cat>
          <c:val>
            <c:numRef>
              <c:f>Hoja1!$C$2:$C$8</c:f>
              <c:numCache>
                <c:formatCode>0.0%</c:formatCode>
                <c:ptCount val="7"/>
                <c:pt idx="0">
                  <c:v>0.41</c:v>
                </c:pt>
                <c:pt idx="1">
                  <c:v>0.45700000000000002</c:v>
                </c:pt>
                <c:pt idx="2">
                  <c:v>0.36499999999999999</c:v>
                </c:pt>
                <c:pt idx="3">
                  <c:v>0.29099999999999998</c:v>
                </c:pt>
                <c:pt idx="4">
                  <c:v>0.14499999999999999</c:v>
                </c:pt>
                <c:pt idx="5">
                  <c:v>3.6999999999999998E-2</c:v>
                </c:pt>
                <c:pt idx="6">
                  <c:v>0.28899999999999998</c:v>
                </c:pt>
              </c:numCache>
            </c:numRef>
          </c:val>
          <c:extLst>
            <c:ext xmlns:c16="http://schemas.microsoft.com/office/drawing/2014/chart" uri="{C3380CC4-5D6E-409C-BE32-E72D297353CC}">
              <c16:uniqueId val="{00000001-1CCE-42A8-B30B-9763D1AC757F}"/>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60000000000000009"/>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Mucho+ Bastante</c:v>
                </c:pt>
              </c:strCache>
            </c:strRef>
          </c:tx>
          <c:spPr>
            <a:ln w="571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Hoja1!$B$2:$B$6</c:f>
              <c:numCache>
                <c:formatCode>0.0%</c:formatCode>
                <c:ptCount val="5"/>
                <c:pt idx="0">
                  <c:v>0.57899999999999996</c:v>
                </c:pt>
                <c:pt idx="1">
                  <c:v>0.6</c:v>
                </c:pt>
                <c:pt idx="2">
                  <c:v>0.61599999999999999</c:v>
                </c:pt>
                <c:pt idx="3">
                  <c:v>0.502</c:v>
                </c:pt>
                <c:pt idx="4">
                  <c:v>0.48399999999999999</c:v>
                </c:pt>
              </c:numCache>
            </c:numRef>
          </c:val>
          <c:smooth val="1"/>
          <c:extLst>
            <c:ext xmlns:c16="http://schemas.microsoft.com/office/drawing/2014/chart" uri="{C3380CC4-5D6E-409C-BE32-E72D297353CC}">
              <c16:uniqueId val="{00000000-6961-45D4-8114-F896E990DC0B}"/>
            </c:ext>
          </c:extLst>
        </c:ser>
        <c:ser>
          <c:idx val="2"/>
          <c:order val="1"/>
          <c:tx>
            <c:strRef>
              <c:f>Hoja1!$D$1</c:f>
              <c:strCache>
                <c:ptCount val="1"/>
                <c:pt idx="0">
                  <c:v>Algo</c:v>
                </c:pt>
              </c:strCache>
            </c:strRef>
          </c:tx>
          <c:spPr>
            <a:ln w="5715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Hoja1!$D$2:$D$6</c:f>
              <c:numCache>
                <c:formatCode>0.0%</c:formatCode>
                <c:ptCount val="5"/>
                <c:pt idx="0">
                  <c:v>0.252</c:v>
                </c:pt>
                <c:pt idx="1">
                  <c:v>0.25700000000000001</c:v>
                </c:pt>
                <c:pt idx="2">
                  <c:v>0.218</c:v>
                </c:pt>
                <c:pt idx="3">
                  <c:v>0.25700000000000001</c:v>
                </c:pt>
                <c:pt idx="4">
                  <c:v>0.33</c:v>
                </c:pt>
              </c:numCache>
            </c:numRef>
          </c:val>
          <c:smooth val="1"/>
          <c:extLst>
            <c:ext xmlns:c16="http://schemas.microsoft.com/office/drawing/2014/chart" uri="{C3380CC4-5D6E-409C-BE32-E72D297353CC}">
              <c16:uniqueId val="{00000002-5654-43CB-AFB6-DF04B5E5E123}"/>
            </c:ext>
          </c:extLst>
        </c:ser>
        <c:ser>
          <c:idx val="4"/>
          <c:order val="2"/>
          <c:tx>
            <c:strRef>
              <c:f>Hoja1!$F$1</c:f>
              <c:strCache>
                <c:ptCount val="1"/>
                <c:pt idx="0">
                  <c:v>Poco+ Nada</c:v>
                </c:pt>
              </c:strCache>
            </c:strRef>
          </c:tx>
          <c:spPr>
            <a:ln w="57150" cap="rnd">
              <a:solidFill>
                <a:srgbClr val="FF000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Hoja1!$F$2:$F$6</c:f>
              <c:numCache>
                <c:formatCode>0.00%</c:formatCode>
                <c:ptCount val="5"/>
                <c:pt idx="0">
                  <c:v>0.16800000000000001</c:v>
                </c:pt>
                <c:pt idx="1">
                  <c:v>0.14299999999999999</c:v>
                </c:pt>
                <c:pt idx="2">
                  <c:v>0.16700000000000001</c:v>
                </c:pt>
                <c:pt idx="3">
                  <c:v>0.24199999999999999</c:v>
                </c:pt>
                <c:pt idx="4">
                  <c:v>0.187</c:v>
                </c:pt>
              </c:numCache>
            </c:numRef>
          </c:val>
          <c:smooth val="1"/>
          <c:extLst>
            <c:ext xmlns:c16="http://schemas.microsoft.com/office/drawing/2014/chart" uri="{C3380CC4-5D6E-409C-BE32-E72D297353CC}">
              <c16:uniqueId val="{00000002-516D-42BB-9C24-6F41DCFC2467}"/>
            </c:ext>
          </c:extLst>
        </c:ser>
        <c:dLbls>
          <c:showLegendKey val="0"/>
          <c:showVal val="0"/>
          <c:showCatName val="0"/>
          <c:showSerName val="0"/>
          <c:showPercent val="0"/>
          <c:showBubbleSize val="0"/>
        </c:dLbls>
        <c:smooth val="0"/>
        <c:axId val="439128152"/>
        <c:axId val="439124544"/>
      </c:lineChart>
      <c:catAx>
        <c:axId val="439128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crossAx val="439124544"/>
        <c:crosses val="autoZero"/>
        <c:auto val="1"/>
        <c:lblAlgn val="ctr"/>
        <c:lblOffset val="100"/>
        <c:noMultiLvlLbl val="0"/>
      </c:catAx>
      <c:valAx>
        <c:axId val="439124544"/>
        <c:scaling>
          <c:orientation val="minMax"/>
          <c:max val="0.70000000000000007"/>
        </c:scaling>
        <c:delete val="1"/>
        <c:axPos val="l"/>
        <c:numFmt formatCode="0.0%" sourceLinked="1"/>
        <c:majorTickMark val="out"/>
        <c:minorTickMark val="none"/>
        <c:tickLblPos val="nextTo"/>
        <c:crossAx val="439128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9829558336336"/>
          <c:y val="3.2747381029960221E-2"/>
          <c:w val="0.55455010523701154"/>
          <c:h val="0.93450523794007956"/>
        </c:manualLayout>
      </c:layout>
      <c:barChart>
        <c:barDir val="bar"/>
        <c:grouping val="clustered"/>
        <c:varyColors val="0"/>
        <c:ser>
          <c:idx val="0"/>
          <c:order val="0"/>
          <c:tx>
            <c:strRef>
              <c:f>Hoja1!$B$1</c:f>
              <c:strCache>
                <c:ptCount val="1"/>
                <c:pt idx="0">
                  <c:v>Casado/En pareja</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Mucho</c:v>
                </c:pt>
                <c:pt idx="1">
                  <c:v>Bastante</c:v>
                </c:pt>
                <c:pt idx="2">
                  <c:v>Algo</c:v>
                </c:pt>
                <c:pt idx="3">
                  <c:v>Poco</c:v>
                </c:pt>
                <c:pt idx="4">
                  <c:v>Nada</c:v>
                </c:pt>
              </c:strCache>
            </c:strRef>
          </c:cat>
          <c:val>
            <c:numRef>
              <c:f>Hoja1!$B$2:$B$6</c:f>
              <c:numCache>
                <c:formatCode>0.0%</c:formatCode>
                <c:ptCount val="5"/>
                <c:pt idx="0">
                  <c:v>0.19800000000000001</c:v>
                </c:pt>
                <c:pt idx="1">
                  <c:v>0.436</c:v>
                </c:pt>
                <c:pt idx="2">
                  <c:v>0.23400000000000001</c:v>
                </c:pt>
                <c:pt idx="3">
                  <c:v>0.109</c:v>
                </c:pt>
                <c:pt idx="4">
                  <c:v>2.1999999999999999E-2</c:v>
                </c:pt>
              </c:numCache>
            </c:numRef>
          </c:val>
          <c:extLst>
            <c:ext xmlns:c16="http://schemas.microsoft.com/office/drawing/2014/chart" uri="{C3380CC4-5D6E-409C-BE32-E72D297353CC}">
              <c16:uniqueId val="{00000000-6961-45D4-8114-F896E990DC0B}"/>
            </c:ext>
          </c:extLst>
        </c:ser>
        <c:ser>
          <c:idx val="1"/>
          <c:order val="1"/>
          <c:tx>
            <c:strRef>
              <c:f>Hoja1!$C$1</c:f>
              <c:strCache>
                <c:ptCount val="1"/>
                <c:pt idx="0">
                  <c:v>Soltero/Divorciado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Mucho</c:v>
                </c:pt>
                <c:pt idx="1">
                  <c:v>Bastante</c:v>
                </c:pt>
                <c:pt idx="2">
                  <c:v>Algo</c:v>
                </c:pt>
                <c:pt idx="3">
                  <c:v>Poco</c:v>
                </c:pt>
                <c:pt idx="4">
                  <c:v>Nada</c:v>
                </c:pt>
              </c:strCache>
            </c:strRef>
          </c:cat>
          <c:val>
            <c:numRef>
              <c:f>Hoja1!$C$2:$C$6</c:f>
              <c:numCache>
                <c:formatCode>0.0%</c:formatCode>
                <c:ptCount val="5"/>
                <c:pt idx="0">
                  <c:v>0.13900000000000001</c:v>
                </c:pt>
                <c:pt idx="1">
                  <c:v>0.28100000000000003</c:v>
                </c:pt>
                <c:pt idx="2">
                  <c:v>0.30099999999999999</c:v>
                </c:pt>
                <c:pt idx="3">
                  <c:v>0.17</c:v>
                </c:pt>
                <c:pt idx="4">
                  <c:v>0.109</c:v>
                </c:pt>
              </c:numCache>
            </c:numRef>
          </c:val>
          <c:extLst>
            <c:ext xmlns:c16="http://schemas.microsoft.com/office/drawing/2014/chart" uri="{C3380CC4-5D6E-409C-BE32-E72D297353CC}">
              <c16:uniqueId val="{00000001-1CCE-42A8-B30B-9763D1AC757F}"/>
            </c:ext>
          </c:extLst>
        </c:ser>
        <c:dLbls>
          <c:showLegendKey val="0"/>
          <c:showVal val="0"/>
          <c:showCatName val="0"/>
          <c:showSerName val="0"/>
          <c:showPercent val="0"/>
          <c:showBubbleSize val="0"/>
        </c:dLbls>
        <c:gapWidth val="50"/>
        <c:axId val="439128152"/>
        <c:axId val="439124544"/>
      </c:barChart>
      <c:catAx>
        <c:axId val="439128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badi" panose="020B0604020104020204" pitchFamily="34" charset="0"/>
                <a:ea typeface="+mn-ea"/>
                <a:cs typeface="+mn-cs"/>
              </a:defRPr>
            </a:pPr>
            <a:endParaRPr lang="es-ES"/>
          </a:p>
        </c:txPr>
        <c:crossAx val="439124544"/>
        <c:crosses val="autoZero"/>
        <c:auto val="1"/>
        <c:lblAlgn val="ctr"/>
        <c:lblOffset val="100"/>
        <c:noMultiLvlLbl val="0"/>
      </c:catAx>
      <c:valAx>
        <c:axId val="439124544"/>
        <c:scaling>
          <c:orientation val="minMax"/>
          <c:max val="0.5"/>
        </c:scaling>
        <c:delete val="1"/>
        <c:axPos val="t"/>
        <c:numFmt formatCode="0.0%" sourceLinked="1"/>
        <c:majorTickMark val="out"/>
        <c:minorTickMark val="none"/>
        <c:tickLblPos val="nextTo"/>
        <c:crossAx val="439128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effectLst>
              <a:outerShdw blurRad="50800" dist="38100" dir="5400000" algn="t" rotWithShape="0">
                <a:prstClr val="black">
                  <a:alpha val="40000"/>
                </a:prstClr>
              </a:outerShdw>
            </a:effectLst>
          </c:spPr>
          <c:dPt>
            <c:idx val="0"/>
            <c:bubble3D val="0"/>
            <c:spPr>
              <a:solidFill>
                <a:schemeClr val="accent1"/>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EE24-45FF-A1F2-D987C5AD6C96}"/>
              </c:ext>
            </c:extLst>
          </c:dPt>
          <c:dPt>
            <c:idx val="1"/>
            <c:bubble3D val="0"/>
            <c:spPr>
              <a:solidFill>
                <a:srgbClr val="00B0F0"/>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2-EE24-45FF-A1F2-D987C5AD6C96}"/>
              </c:ext>
            </c:extLst>
          </c:dPt>
          <c:dPt>
            <c:idx val="2"/>
            <c:bubble3D val="0"/>
            <c:spPr>
              <a:solidFill>
                <a:schemeClr val="accent3"/>
              </a:solidFill>
              <a:ln w="19050">
                <a:solidFill>
                  <a:schemeClr val="lt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4-EE24-45FF-A1F2-D987C5AD6C96}"/>
              </c:ext>
            </c:extLst>
          </c:dPt>
          <c:dLbls>
            <c:dLbl>
              <c:idx val="0"/>
              <c:layout>
                <c:manualLayout>
                  <c:x val="0.1506946028664474"/>
                  <c:y val="-6.70917485782141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fld id="{5D764E97-4009-4DAF-B748-2D261AC7FAFC}" type="CATEGORYNAME">
                      <a:rPr lang="en-US" sz="1600">
                        <a:latin typeface="Segoe UI Symbol" panose="020B0502040204020203" pitchFamily="34" charset="0"/>
                        <a:ea typeface="Segoe UI Symbol" panose="020B0502040204020203" pitchFamily="34" charset="0"/>
                      </a:rPr>
                      <a:pPr>
                        <a:defRPr>
                          <a:latin typeface="Segoe UI Symbol" panose="020B0502040204020203" pitchFamily="34" charset="0"/>
                          <a:ea typeface="Segoe UI Symbol" panose="020B0502040204020203" pitchFamily="34" charset="0"/>
                        </a:defRPr>
                      </a:pPr>
                      <a:t>[NOMBRE DE CATEGORÍA]</a:t>
                    </a:fld>
                    <a:r>
                      <a:rPr lang="en-US" sz="1600" baseline="0" dirty="0">
                        <a:latin typeface="Segoe UI Symbol" panose="020B0502040204020203" pitchFamily="34" charset="0"/>
                        <a:ea typeface="Segoe UI Symbol" panose="020B0502040204020203" pitchFamily="34" charset="0"/>
                      </a:rPr>
                      <a:t>; </a:t>
                    </a:r>
                    <a:fld id="{3CBB26AE-B6EF-40C8-8B3C-9151ABD5665B}" type="VALUE">
                      <a:rPr lang="en-US" sz="2000" b="1" baseline="0">
                        <a:latin typeface="Segoe UI Symbol" panose="020B0502040204020203" pitchFamily="34" charset="0"/>
                        <a:ea typeface="Segoe UI Symbol" panose="020B0502040204020203" pitchFamily="34" charset="0"/>
                      </a:rPr>
                      <a:pPr>
                        <a:defRPr>
                          <a:latin typeface="Segoe UI Symbol" panose="020B0502040204020203" pitchFamily="34" charset="0"/>
                          <a:ea typeface="Segoe UI Symbol" panose="020B0502040204020203" pitchFamily="34" charset="0"/>
                        </a:defRPr>
                      </a:pPr>
                      <a:t>[VALOR]</a:t>
                    </a:fld>
                    <a:endParaRPr lang="en-US" sz="1600" baseline="0" dirty="0">
                      <a:latin typeface="Segoe UI Symbol" panose="020B0502040204020203" pitchFamily="34" charset="0"/>
                      <a:ea typeface="Segoe UI Symbol" panose="020B0502040204020203"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16848607425938883"/>
                      <c:h val="0.1917842178869926"/>
                    </c:manualLayout>
                  </c15:layout>
                  <c15:dlblFieldTable/>
                  <c15:showDataLabelsRange val="0"/>
                </c:ext>
                <c:ext xmlns:c16="http://schemas.microsoft.com/office/drawing/2014/chart" uri="{C3380CC4-5D6E-409C-BE32-E72D297353CC}">
                  <c16:uniqueId val="{00000003-EE24-45FF-A1F2-D987C5AD6C96}"/>
                </c:ext>
              </c:extLst>
            </c:dLbl>
            <c:dLbl>
              <c:idx val="1"/>
              <c:layout>
                <c:manualLayout>
                  <c:x val="-0.12152775119690483"/>
                  <c:y val="5.2364291573240303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fld id="{60302C6A-3A46-45C4-AA2A-29CA3AACA496}" type="CATEGORYNAME">
                      <a:rPr lang="en-US" sz="1600">
                        <a:latin typeface="Segoe UI Symbol" panose="020B0502040204020203" pitchFamily="34" charset="0"/>
                        <a:ea typeface="Segoe UI Symbol" panose="020B0502040204020203" pitchFamily="34" charset="0"/>
                      </a:rPr>
                      <a:pPr>
                        <a:defRPr sz="1600">
                          <a:latin typeface="Segoe UI Symbol" panose="020B0502040204020203" pitchFamily="34" charset="0"/>
                          <a:ea typeface="Segoe UI Symbol" panose="020B0502040204020203" pitchFamily="34" charset="0"/>
                        </a:defRPr>
                      </a:pPr>
                      <a:t>[NOMBRE DE CATEGORÍA]</a:t>
                    </a:fld>
                    <a:r>
                      <a:rPr lang="en-US" sz="1600" baseline="0" dirty="0">
                        <a:latin typeface="Segoe UI Symbol" panose="020B0502040204020203" pitchFamily="34" charset="0"/>
                        <a:ea typeface="Segoe UI Symbol" panose="020B0502040204020203" pitchFamily="34" charset="0"/>
                      </a:rPr>
                      <a:t>; </a:t>
                    </a:r>
                    <a:fld id="{9ACBA2C5-B226-49D2-88AD-E76DE2D0CB35}" type="VALUE">
                      <a:rPr lang="en-US" sz="2000" b="1" baseline="0">
                        <a:solidFill>
                          <a:schemeClr val="bg2">
                            <a:lumMod val="25000"/>
                          </a:schemeClr>
                        </a:solidFill>
                        <a:latin typeface="Segoe UI Symbol" panose="020B0502040204020203" pitchFamily="34" charset="0"/>
                        <a:ea typeface="Segoe UI Symbol" panose="020B0502040204020203" pitchFamily="34" charset="0"/>
                      </a:rPr>
                      <a:pPr>
                        <a:defRPr sz="1600">
                          <a:latin typeface="Segoe UI Symbol" panose="020B0502040204020203" pitchFamily="34" charset="0"/>
                          <a:ea typeface="Segoe UI Symbol" panose="020B0502040204020203" pitchFamily="34" charset="0"/>
                        </a:defRPr>
                      </a:pPr>
                      <a:t>[VALOR]</a:t>
                    </a:fld>
                    <a:endParaRPr lang="en-US" sz="1600" baseline="0" dirty="0">
                      <a:latin typeface="Segoe UI Symbol" panose="020B0502040204020203" pitchFamily="34" charset="0"/>
                      <a:ea typeface="Segoe UI Symbol" panose="020B0502040204020203"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24-45FF-A1F2-D987C5AD6C96}"/>
                </c:ext>
              </c:extLst>
            </c:dLbl>
            <c:dLbl>
              <c:idx val="2"/>
              <c:layout>
                <c:manualLayout>
                  <c:x val="-0.13003459808954546"/>
                  <c:y val="-0.11291063255394206"/>
                </c:manualLayout>
              </c:layout>
              <c:tx>
                <c:rich>
                  <a:bodyPr rot="0" spcFirstLastPara="1" vertOverflow="ellipsis" vert="horz" wrap="square" lIns="38100" tIns="19050" rIns="38100" bIns="19050" anchor="ctr" anchorCtr="0">
                    <a:noAutofit/>
                  </a:bodyPr>
                  <a:lstStyle/>
                  <a:p>
                    <a:pPr algn="r">
                      <a:defRPr sz="1197" b="0" i="0" u="none" strike="noStrike" kern="1200" baseline="0">
                        <a:solidFill>
                          <a:schemeClr val="tx1">
                            <a:lumMod val="75000"/>
                            <a:lumOff val="25000"/>
                          </a:schemeClr>
                        </a:solidFill>
                        <a:latin typeface="+mn-lt"/>
                        <a:ea typeface="+mn-ea"/>
                        <a:cs typeface="+mn-cs"/>
                      </a:defRPr>
                    </a:pPr>
                    <a:fld id="{D721C00D-4B1C-4C8A-B5E2-8E2951584DB5}" type="CATEGORYNAME">
                      <a:rPr lang="en-US" sz="1600">
                        <a:latin typeface="Segoe UI Symbol" panose="020B0502040204020203" pitchFamily="34" charset="0"/>
                        <a:ea typeface="Segoe UI Symbol" panose="020B0502040204020203" pitchFamily="34" charset="0"/>
                      </a:rPr>
                      <a:pPr algn="r">
                        <a:defRPr/>
                      </a:pPr>
                      <a:t>[NOMBRE DE CATEGORÍA]</a:t>
                    </a:fld>
                    <a:r>
                      <a:rPr lang="en-US" baseline="0" dirty="0"/>
                      <a:t>; </a:t>
                    </a:r>
                    <a:fld id="{290D95F9-72AF-434D-AC89-7C3D71235DA8}" type="VALUE">
                      <a:rPr lang="en-US" sz="2000" b="1" baseline="0">
                        <a:latin typeface="Segoe UI Symbol" panose="020B0502040204020203" pitchFamily="34" charset="0"/>
                        <a:ea typeface="Segoe UI Symbol" panose="020B0502040204020203" pitchFamily="34" charset="0"/>
                      </a:rPr>
                      <a:pPr algn="r">
                        <a:defRPr/>
                      </a:pPr>
                      <a:t>[VALOR]</a:t>
                    </a:fld>
                    <a:endParaRPr lang="en-US" baseline="0" dirty="0"/>
                  </a:p>
                </c:rich>
              </c:tx>
              <c:spPr>
                <a:noFill/>
                <a:ln>
                  <a:noFill/>
                </a:ln>
                <a:effectLst/>
              </c:spPr>
              <c:txPr>
                <a:bodyPr rot="0" spcFirstLastPara="1" vertOverflow="ellipsis" vert="horz" wrap="square" lIns="38100" tIns="19050" rIns="38100" bIns="19050" anchor="ctr" anchorCtr="0">
                  <a:noAutofit/>
                </a:bodyPr>
                <a:lstStyle/>
                <a:p>
                  <a:pPr algn="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34203995143483124"/>
                      <c:h val="0.11088138740633632"/>
                    </c:manualLayout>
                  </c15:layout>
                  <c15:dlblFieldTable/>
                  <c15:showDataLabelsRange val="0"/>
                </c:ext>
                <c:ext xmlns:c16="http://schemas.microsoft.com/office/drawing/2014/chart" uri="{C3380CC4-5D6E-409C-BE32-E72D297353CC}">
                  <c16:uniqueId val="{00000004-EE24-45FF-A1F2-D987C5AD6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Sí</c:v>
                </c:pt>
                <c:pt idx="1">
                  <c:v>No</c:v>
                </c:pt>
                <c:pt idx="2">
                  <c:v>No lo sé</c:v>
                </c:pt>
              </c:strCache>
            </c:strRef>
          </c:cat>
          <c:val>
            <c:numRef>
              <c:f>Hoja1!$B$2:$B$4</c:f>
              <c:numCache>
                <c:formatCode>0.0%</c:formatCode>
                <c:ptCount val="3"/>
                <c:pt idx="0">
                  <c:v>0.17499999999999999</c:v>
                </c:pt>
                <c:pt idx="1">
                  <c:v>0.80400000000000005</c:v>
                </c:pt>
                <c:pt idx="2">
                  <c:v>2.1000000000000001E-2</c:v>
                </c:pt>
              </c:numCache>
            </c:numRef>
          </c:val>
          <c:extLst>
            <c:ext xmlns:c16="http://schemas.microsoft.com/office/drawing/2014/chart" uri="{C3380CC4-5D6E-409C-BE32-E72D297353CC}">
              <c16:uniqueId val="{00000000-EE24-45FF-A1F2-D987C5AD6C96}"/>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55249698944954E-2"/>
          <c:y val="0.1160420498456035"/>
          <c:w val="0.87582945932830436"/>
          <c:h val="0.78630501523120766"/>
        </c:manualLayout>
      </c:layout>
      <c:barChart>
        <c:barDir val="col"/>
        <c:grouping val="percentStacked"/>
        <c:varyColors val="0"/>
        <c:ser>
          <c:idx val="0"/>
          <c:order val="0"/>
          <c:tx>
            <c:strRef>
              <c:f>Hoja1!$B$1</c:f>
              <c:strCache>
                <c:ptCount val="1"/>
                <c:pt idx="0">
                  <c:v>Sí</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Hoja1!$B$2:$B$6</c:f>
              <c:numCache>
                <c:formatCode>0.0%</c:formatCode>
                <c:ptCount val="5"/>
                <c:pt idx="0">
                  <c:v>0.33200000000000002</c:v>
                </c:pt>
                <c:pt idx="1">
                  <c:v>0.308</c:v>
                </c:pt>
                <c:pt idx="2">
                  <c:v>0.14799999999999999</c:v>
                </c:pt>
                <c:pt idx="3">
                  <c:v>7.9000000000000001E-2</c:v>
                </c:pt>
                <c:pt idx="4">
                  <c:v>0.06</c:v>
                </c:pt>
              </c:numCache>
            </c:numRef>
          </c:val>
          <c:extLst>
            <c:ext xmlns:c16="http://schemas.microsoft.com/office/drawing/2014/chart" uri="{C3380CC4-5D6E-409C-BE32-E72D297353CC}">
              <c16:uniqueId val="{00000000-4B03-41D9-81F2-A0842FD302FE}"/>
            </c:ext>
          </c:extLst>
        </c:ser>
        <c:ser>
          <c:idx val="1"/>
          <c:order val="1"/>
          <c:tx>
            <c:strRef>
              <c:f>Hoja1!$C$1</c:f>
              <c:strCache>
                <c:ptCount val="1"/>
                <c:pt idx="0">
                  <c:v>No</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Hoja1!$C$2:$C$6</c:f>
              <c:numCache>
                <c:formatCode>0.0%</c:formatCode>
                <c:ptCount val="5"/>
                <c:pt idx="0">
                  <c:v>0.64900000000000002</c:v>
                </c:pt>
                <c:pt idx="1">
                  <c:v>0.66</c:v>
                </c:pt>
                <c:pt idx="2">
                  <c:v>0.84399999999999997</c:v>
                </c:pt>
                <c:pt idx="3">
                  <c:v>0.89100000000000001</c:v>
                </c:pt>
                <c:pt idx="4">
                  <c:v>0.92500000000000004</c:v>
                </c:pt>
              </c:numCache>
            </c:numRef>
          </c:val>
          <c:extLst>
            <c:ext xmlns:c16="http://schemas.microsoft.com/office/drawing/2014/chart" uri="{C3380CC4-5D6E-409C-BE32-E72D297353CC}">
              <c16:uniqueId val="{00000001-4B03-41D9-81F2-A0842FD302FE}"/>
            </c:ext>
          </c:extLst>
        </c:ser>
        <c:ser>
          <c:idx val="2"/>
          <c:order val="2"/>
          <c:tx>
            <c:strRef>
              <c:f>Hoja1!$D$1</c:f>
              <c:strCache>
                <c:ptCount val="1"/>
                <c:pt idx="0">
                  <c:v>No lo sé</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16-24 años</c:v>
                </c:pt>
                <c:pt idx="1">
                  <c:v>25-34 años</c:v>
                </c:pt>
                <c:pt idx="2">
                  <c:v>35-44 años</c:v>
                </c:pt>
                <c:pt idx="3">
                  <c:v>45-54 años</c:v>
                </c:pt>
                <c:pt idx="4">
                  <c:v>55-65 años</c:v>
                </c:pt>
              </c:strCache>
            </c:strRef>
          </c:cat>
          <c:val>
            <c:numRef>
              <c:f>Hoja1!$D$2:$D$6</c:f>
              <c:numCache>
                <c:formatCode>0.0%</c:formatCode>
                <c:ptCount val="5"/>
                <c:pt idx="0">
                  <c:v>0.02</c:v>
                </c:pt>
                <c:pt idx="1">
                  <c:v>3.2000000000000001E-2</c:v>
                </c:pt>
                <c:pt idx="2">
                  <c:v>8.0000000000000002E-3</c:v>
                </c:pt>
                <c:pt idx="3">
                  <c:v>0.03</c:v>
                </c:pt>
                <c:pt idx="4">
                  <c:v>1.4999999999999999E-2</c:v>
                </c:pt>
              </c:numCache>
            </c:numRef>
          </c:val>
          <c:extLst>
            <c:ext xmlns:c16="http://schemas.microsoft.com/office/drawing/2014/chart" uri="{C3380CC4-5D6E-409C-BE32-E72D297353CC}">
              <c16:uniqueId val="{00000002-4B03-41D9-81F2-A0842FD302FE}"/>
            </c:ext>
          </c:extLst>
        </c:ser>
        <c:dLbls>
          <c:showLegendKey val="0"/>
          <c:showVal val="0"/>
          <c:showCatName val="0"/>
          <c:showSerName val="0"/>
          <c:showPercent val="0"/>
          <c:showBubbleSize val="0"/>
        </c:dLbls>
        <c:gapWidth val="50"/>
        <c:overlap val="100"/>
        <c:axId val="443293504"/>
        <c:axId val="443293832"/>
      </c:barChart>
      <c:catAx>
        <c:axId val="44329350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crossAx val="443293832"/>
        <c:crosses val="autoZero"/>
        <c:auto val="1"/>
        <c:lblAlgn val="ctr"/>
        <c:lblOffset val="100"/>
        <c:noMultiLvlLbl val="0"/>
      </c:catAx>
      <c:valAx>
        <c:axId val="443293832"/>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crossAx val="443293504"/>
        <c:crosses val="autoZero"/>
        <c:crossBetween val="between"/>
      </c:valAx>
      <c:spPr>
        <a:noFill/>
        <a:ln>
          <a:noFill/>
        </a:ln>
        <a:effectLst/>
      </c:spPr>
    </c:plotArea>
    <c:legend>
      <c:legendPos val="t"/>
      <c:layout>
        <c:manualLayout>
          <c:xMode val="edge"/>
          <c:yMode val="edge"/>
          <c:x val="1.2065799179324791E-2"/>
          <c:y val="2.2295927128423562E-3"/>
          <c:w val="0.96885266429165662"/>
          <c:h val="9.2755941705046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55249698944954E-2"/>
          <c:y val="0.1160420498456035"/>
          <c:w val="0.87582945932830436"/>
          <c:h val="0.81781956999258543"/>
        </c:manualLayout>
      </c:layout>
      <c:barChart>
        <c:barDir val="col"/>
        <c:grouping val="percentStacked"/>
        <c:varyColors val="0"/>
        <c:ser>
          <c:idx val="0"/>
          <c:order val="0"/>
          <c:tx>
            <c:strRef>
              <c:f>Hoja1!$B$1</c:f>
              <c:strCache>
                <c:ptCount val="1"/>
                <c:pt idx="0">
                  <c:v>Sí</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Hoja1!$B$2:$B$3</c:f>
              <c:numCache>
                <c:formatCode>0.0%</c:formatCode>
                <c:ptCount val="2"/>
                <c:pt idx="0">
                  <c:v>0.157</c:v>
                </c:pt>
                <c:pt idx="1">
                  <c:v>0.21099999999999999</c:v>
                </c:pt>
              </c:numCache>
            </c:numRef>
          </c:val>
          <c:extLst>
            <c:ext xmlns:c16="http://schemas.microsoft.com/office/drawing/2014/chart" uri="{C3380CC4-5D6E-409C-BE32-E72D297353CC}">
              <c16:uniqueId val="{00000000-4B03-41D9-81F2-A0842FD302FE}"/>
            </c:ext>
          </c:extLst>
        </c:ser>
        <c:ser>
          <c:idx val="1"/>
          <c:order val="1"/>
          <c:tx>
            <c:strRef>
              <c:f>Hoja1!$C$1</c:f>
              <c:strCache>
                <c:ptCount val="1"/>
                <c:pt idx="0">
                  <c:v>No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Hoja1!$C$2:$C$3</c:f>
              <c:numCache>
                <c:formatCode>0.0%</c:formatCode>
                <c:ptCount val="2"/>
                <c:pt idx="0">
                  <c:v>0.82</c:v>
                </c:pt>
                <c:pt idx="1">
                  <c:v>0.77100000000000002</c:v>
                </c:pt>
              </c:numCache>
            </c:numRef>
          </c:val>
          <c:extLst>
            <c:ext xmlns:c16="http://schemas.microsoft.com/office/drawing/2014/chart" uri="{C3380CC4-5D6E-409C-BE32-E72D297353CC}">
              <c16:uniqueId val="{00000001-4B03-41D9-81F2-A0842FD302FE}"/>
            </c:ext>
          </c:extLst>
        </c:ser>
        <c:ser>
          <c:idx val="2"/>
          <c:order val="2"/>
          <c:tx>
            <c:strRef>
              <c:f>Hoja1!$D$1</c:f>
              <c:strCache>
                <c:ptCount val="1"/>
                <c:pt idx="0">
                  <c:v>No lo sé</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ymbol" panose="020B0502040204020203" pitchFamily="34" charset="0"/>
                    <a:ea typeface="Segoe UI Symbol" panose="020B0502040204020203" pitchFamily="34" charset="0"/>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Casado / Pareja</c:v>
                </c:pt>
                <c:pt idx="1">
                  <c:v>Divorciado / Soltero</c:v>
                </c:pt>
              </c:strCache>
            </c:strRef>
          </c:cat>
          <c:val>
            <c:numRef>
              <c:f>Hoja1!$D$2:$D$3</c:f>
              <c:numCache>
                <c:formatCode>0.0%</c:formatCode>
                <c:ptCount val="2"/>
                <c:pt idx="0">
                  <c:v>2.1999999999999999E-2</c:v>
                </c:pt>
                <c:pt idx="1">
                  <c:v>1.7999999999999999E-2</c:v>
                </c:pt>
              </c:numCache>
            </c:numRef>
          </c:val>
          <c:extLst>
            <c:ext xmlns:c16="http://schemas.microsoft.com/office/drawing/2014/chart" uri="{C3380CC4-5D6E-409C-BE32-E72D297353CC}">
              <c16:uniqueId val="{00000002-4B03-41D9-81F2-A0842FD302FE}"/>
            </c:ext>
          </c:extLst>
        </c:ser>
        <c:dLbls>
          <c:showLegendKey val="0"/>
          <c:showVal val="0"/>
          <c:showCatName val="0"/>
          <c:showSerName val="0"/>
          <c:showPercent val="0"/>
          <c:showBubbleSize val="0"/>
        </c:dLbls>
        <c:gapWidth val="50"/>
        <c:overlap val="100"/>
        <c:axId val="443293504"/>
        <c:axId val="443293832"/>
      </c:barChart>
      <c:catAx>
        <c:axId val="44329350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443293832"/>
        <c:crosses val="autoZero"/>
        <c:auto val="1"/>
        <c:lblAlgn val="ctr"/>
        <c:lblOffset val="100"/>
        <c:noMultiLvlLbl val="0"/>
      </c:catAx>
      <c:valAx>
        <c:axId val="443293832"/>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S"/>
          </a:p>
        </c:txPr>
        <c:crossAx val="443293504"/>
        <c:crosses val="autoZero"/>
        <c:crossBetween val="between"/>
      </c:valAx>
      <c:spPr>
        <a:noFill/>
        <a:ln>
          <a:noFill/>
        </a:ln>
        <a:effectLst/>
      </c:spPr>
    </c:plotArea>
    <c:legend>
      <c:legendPos val="t"/>
      <c:layout>
        <c:manualLayout>
          <c:xMode val="edge"/>
          <c:yMode val="edge"/>
          <c:x val="1.2065799179324791E-2"/>
          <c:y val="2.2295927128423562E-3"/>
          <c:w val="0.96885266429165662"/>
          <c:h val="9.2755941705046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Symbol" panose="020B0502040204020203" pitchFamily="34" charset="0"/>
              <a:ea typeface="Segoe UI Symbol" panose="020B0502040204020203" pitchFamily="34" charset="0"/>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7ABC1-0D63-4D0E-89D1-F00245401656}" type="datetimeFigureOut">
              <a:rPr lang="es-ES" smtClean="0"/>
              <a:t>22/10/2021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EA513-35A3-461B-8DE4-8B5A58720609}" type="slidenum">
              <a:rPr lang="es-ES" smtClean="0"/>
              <a:t>‹Nº›</a:t>
            </a:fld>
            <a:endParaRPr lang="es-ES"/>
          </a:p>
        </p:txBody>
      </p:sp>
    </p:spTree>
    <p:extLst>
      <p:ext uri="{BB962C8B-B14F-4D97-AF65-F5344CB8AC3E}">
        <p14:creationId xmlns:p14="http://schemas.microsoft.com/office/powerpoint/2010/main" val="408842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B6CC092-CABA-48D0-B3F7-B535EA5228F9}" type="slidenum">
              <a:rPr lang="es-ES" smtClean="0"/>
              <a:t>71</a:t>
            </a:fld>
            <a:endParaRPr lang="es-ES"/>
          </a:p>
        </p:txBody>
      </p:sp>
    </p:spTree>
    <p:extLst>
      <p:ext uri="{BB962C8B-B14F-4D97-AF65-F5344CB8AC3E}">
        <p14:creationId xmlns:p14="http://schemas.microsoft.com/office/powerpoint/2010/main" val="3359435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DBD7C-ACCC-4305-BA71-30E906A462D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C457FB1-0BC5-4F43-8D11-96D70C7609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B8CC808-33B4-4C6C-917D-9B19AC005828}"/>
              </a:ext>
            </a:extLst>
          </p:cNvPr>
          <p:cNvSpPr>
            <a:spLocks noGrp="1"/>
          </p:cNvSpPr>
          <p:nvPr>
            <p:ph type="dt" sz="half" idx="10"/>
          </p:nvPr>
        </p:nvSpPr>
        <p:spPr/>
        <p:txBody>
          <a:bodyPr/>
          <a:lstStyle/>
          <a:p>
            <a:fld id="{D9CF19F5-243A-46BB-A860-04C4027F8DAF}" type="datetimeFigureOut">
              <a:rPr lang="es-ES" smtClean="0"/>
              <a:t>22/10/2021</a:t>
            </a:fld>
            <a:endParaRPr lang="es-ES"/>
          </a:p>
        </p:txBody>
      </p:sp>
      <p:sp>
        <p:nvSpPr>
          <p:cNvPr id="5" name="Marcador de pie de página 4">
            <a:extLst>
              <a:ext uri="{FF2B5EF4-FFF2-40B4-BE49-F238E27FC236}">
                <a16:creationId xmlns:a16="http://schemas.microsoft.com/office/drawing/2014/main" id="{1FDD4292-7A3C-4D7C-9590-3A5ED0B0742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E60B6A-75D3-43A3-8266-952C50C9ABE6}"/>
              </a:ext>
            </a:extLst>
          </p:cNvPr>
          <p:cNvSpPr>
            <a:spLocks noGrp="1"/>
          </p:cNvSpPr>
          <p:nvPr>
            <p:ph type="sldNum" sz="quarter" idx="12"/>
          </p:nvPr>
        </p:nvSpPr>
        <p:spPr/>
        <p:txBody>
          <a:bodyPr/>
          <a:lstStyle/>
          <a:p>
            <a:fld id="{CE098865-69E1-4D67-A4E7-A39DE39C5C7D}" type="slidenum">
              <a:rPr lang="es-ES" smtClean="0"/>
              <a:t>‹Nº›</a:t>
            </a:fld>
            <a:endParaRPr lang="es-ES"/>
          </a:p>
        </p:txBody>
      </p:sp>
      <p:pic>
        <p:nvPicPr>
          <p:cNvPr id="8" name="Picture 3" descr="C:\Users\Gort\Desktop\SID VIDIOUS\CLIENTS\MTR\MATERIAL CORPORATIVO\MTR_LOGO.png">
            <a:extLst>
              <a:ext uri="{FF2B5EF4-FFF2-40B4-BE49-F238E27FC236}">
                <a16:creationId xmlns:a16="http://schemas.microsoft.com/office/drawing/2014/main" id="{F672FB89-326B-4E97-BC2F-1900DE8AE230}"/>
              </a:ext>
            </a:extLst>
          </p:cNvPr>
          <p:cNvPicPr>
            <a:picLocks noChangeAspect="1" noChangeArrowheads="1"/>
          </p:cNvPicPr>
          <p:nvPr userDrawn="1"/>
        </p:nvPicPr>
        <p:blipFill>
          <a:blip r:embed="rId2" cstate="print"/>
          <a:srcRect/>
          <a:stretch>
            <a:fillRect/>
          </a:stretch>
        </p:blipFill>
        <p:spPr bwMode="auto">
          <a:xfrm>
            <a:off x="11299175" y="154891"/>
            <a:ext cx="774233" cy="529797"/>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030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1ABFD6-D0A3-4FBA-B1EE-372D23E07F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CFA4CDD-92A9-46E9-AE90-E0AEE7C0D30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AAE2F8-707F-46D1-8A80-86A8B5062920}"/>
              </a:ext>
            </a:extLst>
          </p:cNvPr>
          <p:cNvSpPr>
            <a:spLocks noGrp="1"/>
          </p:cNvSpPr>
          <p:nvPr>
            <p:ph type="dt" sz="half" idx="10"/>
          </p:nvPr>
        </p:nvSpPr>
        <p:spPr/>
        <p:txBody>
          <a:bodyPr/>
          <a:lstStyle/>
          <a:p>
            <a:fld id="{D9CF19F5-243A-46BB-A860-04C4027F8DAF}" type="datetimeFigureOut">
              <a:rPr lang="es-ES" smtClean="0"/>
              <a:t>22/10/2021</a:t>
            </a:fld>
            <a:endParaRPr lang="es-ES"/>
          </a:p>
        </p:txBody>
      </p:sp>
      <p:sp>
        <p:nvSpPr>
          <p:cNvPr id="5" name="Marcador de pie de página 4">
            <a:extLst>
              <a:ext uri="{FF2B5EF4-FFF2-40B4-BE49-F238E27FC236}">
                <a16:creationId xmlns:a16="http://schemas.microsoft.com/office/drawing/2014/main" id="{A23B3CDD-AA6C-4B99-BD85-8230BB4540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3B42C3-BD3B-45D9-A50C-499420575D7F}"/>
              </a:ext>
            </a:extLst>
          </p:cNvPr>
          <p:cNvSpPr>
            <a:spLocks noGrp="1"/>
          </p:cNvSpPr>
          <p:nvPr>
            <p:ph type="sldNum" sz="quarter" idx="12"/>
          </p:nvPr>
        </p:nvSpPr>
        <p:spPr/>
        <p:txBody>
          <a:bodyPr/>
          <a:lstStyle/>
          <a:p>
            <a:fld id="{CE098865-69E1-4D67-A4E7-A39DE39C5C7D}" type="slidenum">
              <a:rPr lang="es-ES" smtClean="0"/>
              <a:t>‹Nº›</a:t>
            </a:fld>
            <a:endParaRPr lang="es-ES"/>
          </a:p>
        </p:txBody>
      </p:sp>
    </p:spTree>
    <p:extLst>
      <p:ext uri="{BB962C8B-B14F-4D97-AF65-F5344CB8AC3E}">
        <p14:creationId xmlns:p14="http://schemas.microsoft.com/office/powerpoint/2010/main" val="348293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D9675AC-AD0F-4786-B00A-848B6299F8F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EE264-C214-4CCF-8BFE-ACEF66A6CA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EC9EAB-2443-4235-9E20-55F92F8668C7}"/>
              </a:ext>
            </a:extLst>
          </p:cNvPr>
          <p:cNvSpPr>
            <a:spLocks noGrp="1"/>
          </p:cNvSpPr>
          <p:nvPr>
            <p:ph type="dt" sz="half" idx="10"/>
          </p:nvPr>
        </p:nvSpPr>
        <p:spPr/>
        <p:txBody>
          <a:bodyPr/>
          <a:lstStyle/>
          <a:p>
            <a:fld id="{D9CF19F5-243A-46BB-A860-04C4027F8DAF}" type="datetimeFigureOut">
              <a:rPr lang="es-ES" smtClean="0"/>
              <a:t>22/10/2021</a:t>
            </a:fld>
            <a:endParaRPr lang="es-ES"/>
          </a:p>
        </p:txBody>
      </p:sp>
      <p:sp>
        <p:nvSpPr>
          <p:cNvPr id="5" name="Marcador de pie de página 4">
            <a:extLst>
              <a:ext uri="{FF2B5EF4-FFF2-40B4-BE49-F238E27FC236}">
                <a16:creationId xmlns:a16="http://schemas.microsoft.com/office/drawing/2014/main" id="{8DA5EA00-A052-4AFB-B47F-FDE0147107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F56266-5E3F-4AAB-BD89-608CCB01780B}"/>
              </a:ext>
            </a:extLst>
          </p:cNvPr>
          <p:cNvSpPr>
            <a:spLocks noGrp="1"/>
          </p:cNvSpPr>
          <p:nvPr>
            <p:ph type="sldNum" sz="quarter" idx="12"/>
          </p:nvPr>
        </p:nvSpPr>
        <p:spPr/>
        <p:txBody>
          <a:bodyPr/>
          <a:lstStyle/>
          <a:p>
            <a:fld id="{CE098865-69E1-4D67-A4E7-A39DE39C5C7D}" type="slidenum">
              <a:rPr lang="es-ES" smtClean="0"/>
              <a:t>‹Nº›</a:t>
            </a:fld>
            <a:endParaRPr lang="es-ES"/>
          </a:p>
        </p:txBody>
      </p:sp>
    </p:spTree>
    <p:extLst>
      <p:ext uri="{BB962C8B-B14F-4D97-AF65-F5344CB8AC3E}">
        <p14:creationId xmlns:p14="http://schemas.microsoft.com/office/powerpoint/2010/main" val="1270436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400"/>
            </a:lvl1pPr>
          </a:lstStyle>
          <a:p>
            <a:r>
              <a:rPr lang="en-US" dirty="0"/>
              <a:t>Click to add title</a:t>
            </a:r>
          </a:p>
        </p:txBody>
      </p:sp>
      <p:sp>
        <p:nvSpPr>
          <p:cNvPr id="3" name="Content Placeholder 2"/>
          <p:cNvSpPr>
            <a:spLocks noGrp="1"/>
          </p:cNvSpPr>
          <p:nvPr>
            <p:ph idx="1" hasCustomPrompt="1"/>
          </p:nvPr>
        </p:nvSpPr>
        <p:spPr/>
        <p:txBody>
          <a:bodyPr>
            <a:noAutofit/>
          </a:bodyPr>
          <a:lstStyle>
            <a:lvl1pPr marL="0" indent="0">
              <a:buFont typeface="Arial" panose="020B0604020202020204" pitchFamily="34" charset="0"/>
              <a:buNone/>
              <a:defRPr sz="1600"/>
            </a:lvl1pPr>
            <a:lvl2pPr marL="623888" indent="-166688">
              <a:buFont typeface="Arial" panose="020B0604020202020204" pitchFamily="34" charset="0"/>
              <a:buChar char="•"/>
              <a:defRPr sz="1400"/>
            </a:lvl2pPr>
            <a:lvl3pPr marL="1085850" indent="-171450">
              <a:buFont typeface="Arial" panose="020B0604020202020204" pitchFamily="34" charset="0"/>
              <a:buChar char="•"/>
              <a:defRPr sz="1200"/>
            </a:lvl3pPr>
            <a:lvl4pPr marL="1527175" indent="-155575">
              <a:buFont typeface="Arial" panose="020B0604020202020204" pitchFamily="34" charset="0"/>
              <a:buChar char="•"/>
              <a:defRPr sz="1100"/>
            </a:lvl4pPr>
            <a:lvl5pPr marL="1974850" indent="-146050">
              <a:buFont typeface="Arial" panose="020B0604020202020204" pitchFamily="34" charset="0"/>
              <a:buChar char="•"/>
              <a:defRPr sz="1100"/>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41945E0-F6BF-4FBC-9F33-949273D6E17A}" type="datetime1">
              <a:rPr lang="es-ES_tradnl" smtClean="0"/>
              <a:t>22/10/2021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C96B8-0A1D-496E-93CE-07A948146512}" type="slidenum">
              <a:rPr lang="en-US" smtClean="0"/>
              <a:pPr/>
              <a:t>‹Nº›</a:t>
            </a:fld>
            <a:endParaRPr lang="en-US"/>
          </a:p>
        </p:txBody>
      </p:sp>
    </p:spTree>
    <p:extLst>
      <p:ext uri="{BB962C8B-B14F-4D97-AF65-F5344CB8AC3E}">
        <p14:creationId xmlns:p14="http://schemas.microsoft.com/office/powerpoint/2010/main" val="10357064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5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23393" y="381000"/>
            <a:ext cx="10849205" cy="762000"/>
          </a:xfrm>
        </p:spPr>
        <p:txBody>
          <a:bodyPr>
            <a:normAutofit/>
          </a:bodyPr>
          <a:lstStyle>
            <a:lvl1pPr algn="r">
              <a:defRPr sz="2400"/>
            </a:lvl1pPr>
          </a:lstStyle>
          <a:p>
            <a:r>
              <a:rPr lang="es-ES" dirty="0"/>
              <a:t>HAGA CLIC PARA MODIFICAR EL ESTILO DE TÍTULO DEL PATRÓN</a:t>
            </a:r>
          </a:p>
        </p:txBody>
      </p:sp>
      <p:sp>
        <p:nvSpPr>
          <p:cNvPr id="3" name="2 Marcador de contenido"/>
          <p:cNvSpPr>
            <a:spLocks noGrp="1"/>
          </p:cNvSpPr>
          <p:nvPr>
            <p:ph idx="1"/>
          </p:nvPr>
        </p:nvSpPr>
        <p:spPr>
          <a:xfrm>
            <a:off x="609600" y="2420894"/>
            <a:ext cx="10972800" cy="3705275"/>
          </a:xfrm>
        </p:spPr>
        <p:txBody>
          <a:bodyPr>
            <a:normAutofit/>
          </a:bodyPr>
          <a:lstStyle>
            <a:lvl1pPr marL="342900" indent="-342900">
              <a:buFont typeface="Wingdings" panose="05000000000000000000" pitchFamily="2" charset="2"/>
              <a:buChar char="§"/>
              <a:defRPr sz="2000">
                <a:solidFill>
                  <a:srgbClr val="15252F"/>
                </a:solidFill>
              </a:defRPr>
            </a:lvl1pPr>
            <a:lvl2pPr marL="742950" indent="-285750">
              <a:buFont typeface="Wingdings" panose="05000000000000000000" pitchFamily="2" charset="2"/>
              <a:buChar char="w"/>
              <a:defRPr sz="1800">
                <a:solidFill>
                  <a:srgbClr val="15252F"/>
                </a:solidFill>
              </a:defRPr>
            </a:lvl2pPr>
            <a:lvl3pPr marL="1143000" indent="-228600">
              <a:buFont typeface="Arial" panose="020B0604020202020204" pitchFamily="34" charset="0"/>
              <a:buChar char="•"/>
              <a:defRPr sz="1600">
                <a:solidFill>
                  <a:srgbClr val="15252F"/>
                </a:solidFill>
              </a:defRPr>
            </a:lvl3pPr>
            <a:lvl4pPr marL="1600200" indent="-228600">
              <a:buFont typeface="Arial" panose="020B0604020202020204" pitchFamily="34" charset="0"/>
              <a:buChar char="•"/>
              <a:defRPr sz="1400">
                <a:solidFill>
                  <a:srgbClr val="15252F"/>
                </a:solidFill>
              </a:defRPr>
            </a:lvl4pPr>
            <a:lvl5pPr marL="2057400" indent="-228600">
              <a:buFont typeface="Arial" panose="020B0604020202020204" pitchFamily="34" charset="0"/>
              <a:buChar char="•"/>
              <a:defRPr sz="1400">
                <a:solidFill>
                  <a:srgbClr val="15252F"/>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2 Marcador de texto"/>
          <p:cNvSpPr>
            <a:spLocks noGrp="1"/>
          </p:cNvSpPr>
          <p:nvPr>
            <p:ph type="body" idx="13"/>
          </p:nvPr>
        </p:nvSpPr>
        <p:spPr>
          <a:xfrm>
            <a:off x="609600" y="1535113"/>
            <a:ext cx="10972800" cy="639762"/>
          </a:xfrm>
        </p:spPr>
        <p:txBody>
          <a:bodyPr anchor="t">
            <a:normAutofit/>
          </a:bodyPr>
          <a:lstStyle>
            <a:lvl1pPr marL="0" indent="0">
              <a:buNone/>
              <a:defRPr sz="2000" b="0">
                <a:solidFill>
                  <a:srgbClr val="AA354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5" name="14 CuadroTexto"/>
          <p:cNvSpPr txBox="1"/>
          <p:nvPr/>
        </p:nvSpPr>
        <p:spPr>
          <a:xfrm>
            <a:off x="11622088" y="6602206"/>
            <a:ext cx="270908" cy="184666"/>
          </a:xfrm>
          <a:prstGeom prst="rect">
            <a:avLst/>
          </a:prstGeom>
          <a:noFill/>
        </p:spPr>
        <p:txBody>
          <a:bodyPr wrap="none" lIns="0" tIns="0" rIns="0" bIns="0" rtlCol="0" anchor="b">
            <a:spAutoFit/>
          </a:bodyPr>
          <a:lstStyle/>
          <a:p>
            <a:pPr algn="r"/>
            <a:fld id="{876D8DE4-E73A-4744-B5C1-6AECCFBA8845}" type="slidenum">
              <a:rPr lang="es-ES" sz="1200" smtClean="0">
                <a:solidFill>
                  <a:schemeClr val="bg1">
                    <a:lumMod val="50000"/>
                  </a:schemeClr>
                </a:solidFill>
                <a:latin typeface="+mj-lt"/>
              </a:rPr>
              <a:pPr algn="r"/>
              <a:t>‹Nº›</a:t>
            </a:fld>
            <a:endParaRPr lang="es-ES" sz="1200" dirty="0">
              <a:solidFill>
                <a:schemeClr val="bg1">
                  <a:lumMod val="50000"/>
                </a:schemeClr>
              </a:solidFill>
              <a:latin typeface="+mj-lt"/>
            </a:endParaRPr>
          </a:p>
        </p:txBody>
      </p:sp>
    </p:spTree>
    <p:extLst>
      <p:ext uri="{BB962C8B-B14F-4D97-AF65-F5344CB8AC3E}">
        <p14:creationId xmlns:p14="http://schemas.microsoft.com/office/powerpoint/2010/main" val="2866210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CC5C49-34F9-41AC-BCCE-E6A2E08B40F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6F43BE1-81BC-43F6-B661-E4DDC3D80DE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08FBD5-319D-4B86-A4CA-65C72EE263B8}"/>
              </a:ext>
            </a:extLst>
          </p:cNvPr>
          <p:cNvSpPr>
            <a:spLocks noGrp="1"/>
          </p:cNvSpPr>
          <p:nvPr>
            <p:ph type="dt" sz="half" idx="10"/>
          </p:nvPr>
        </p:nvSpPr>
        <p:spPr/>
        <p:txBody>
          <a:bodyPr/>
          <a:lstStyle/>
          <a:p>
            <a:fld id="{D9CF19F5-243A-46BB-A860-04C4027F8DAF}" type="datetimeFigureOut">
              <a:rPr lang="es-ES" smtClean="0"/>
              <a:t>22/10/2021</a:t>
            </a:fld>
            <a:endParaRPr lang="es-ES"/>
          </a:p>
        </p:txBody>
      </p:sp>
      <p:sp>
        <p:nvSpPr>
          <p:cNvPr id="5" name="Marcador de pie de página 4">
            <a:extLst>
              <a:ext uri="{FF2B5EF4-FFF2-40B4-BE49-F238E27FC236}">
                <a16:creationId xmlns:a16="http://schemas.microsoft.com/office/drawing/2014/main" id="{309D1341-A80C-4E4F-AA66-DB9AB3C729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4D69D2-77AB-40E7-9F56-C33D7365298C}"/>
              </a:ext>
            </a:extLst>
          </p:cNvPr>
          <p:cNvSpPr>
            <a:spLocks noGrp="1"/>
          </p:cNvSpPr>
          <p:nvPr>
            <p:ph type="sldNum" sz="quarter" idx="12"/>
          </p:nvPr>
        </p:nvSpPr>
        <p:spPr/>
        <p:txBody>
          <a:bodyPr/>
          <a:lstStyle/>
          <a:p>
            <a:fld id="{CE098865-69E1-4D67-A4E7-A39DE39C5C7D}" type="slidenum">
              <a:rPr lang="es-ES" smtClean="0"/>
              <a:t>‹Nº›</a:t>
            </a:fld>
            <a:endParaRPr lang="es-ES"/>
          </a:p>
        </p:txBody>
      </p:sp>
    </p:spTree>
    <p:extLst>
      <p:ext uri="{BB962C8B-B14F-4D97-AF65-F5344CB8AC3E}">
        <p14:creationId xmlns:p14="http://schemas.microsoft.com/office/powerpoint/2010/main" val="84480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F80DE7-3B7C-4510-922E-8B4AEE3DD2C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46795-388A-4DF3-8AFA-FC70DCB81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E94DA2C-41B0-4120-B44F-F47D34E2125F}"/>
              </a:ext>
            </a:extLst>
          </p:cNvPr>
          <p:cNvSpPr>
            <a:spLocks noGrp="1"/>
          </p:cNvSpPr>
          <p:nvPr>
            <p:ph type="dt" sz="half" idx="10"/>
          </p:nvPr>
        </p:nvSpPr>
        <p:spPr/>
        <p:txBody>
          <a:bodyPr/>
          <a:lstStyle/>
          <a:p>
            <a:fld id="{D9CF19F5-243A-46BB-A860-04C4027F8DAF}" type="datetimeFigureOut">
              <a:rPr lang="es-ES" smtClean="0"/>
              <a:t>22/10/2021</a:t>
            </a:fld>
            <a:endParaRPr lang="es-ES"/>
          </a:p>
        </p:txBody>
      </p:sp>
      <p:sp>
        <p:nvSpPr>
          <p:cNvPr id="5" name="Marcador de pie de página 4">
            <a:extLst>
              <a:ext uri="{FF2B5EF4-FFF2-40B4-BE49-F238E27FC236}">
                <a16:creationId xmlns:a16="http://schemas.microsoft.com/office/drawing/2014/main" id="{9CB96968-49E8-4166-8227-0C1F6CDE73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A95C437-C676-40C2-A3AF-EB689F7FF905}"/>
              </a:ext>
            </a:extLst>
          </p:cNvPr>
          <p:cNvSpPr>
            <a:spLocks noGrp="1"/>
          </p:cNvSpPr>
          <p:nvPr>
            <p:ph type="sldNum" sz="quarter" idx="12"/>
          </p:nvPr>
        </p:nvSpPr>
        <p:spPr/>
        <p:txBody>
          <a:bodyPr/>
          <a:lstStyle/>
          <a:p>
            <a:fld id="{CE098865-69E1-4D67-A4E7-A39DE39C5C7D}" type="slidenum">
              <a:rPr lang="es-ES" smtClean="0"/>
              <a:t>‹Nº›</a:t>
            </a:fld>
            <a:endParaRPr lang="es-ES"/>
          </a:p>
        </p:txBody>
      </p:sp>
    </p:spTree>
    <p:extLst>
      <p:ext uri="{BB962C8B-B14F-4D97-AF65-F5344CB8AC3E}">
        <p14:creationId xmlns:p14="http://schemas.microsoft.com/office/powerpoint/2010/main" val="104951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736AEA-5E07-4C34-91C2-7819A06009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5D6DC3-2068-40B1-8E36-3A9D40AECB3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514C014-0A63-4A39-A8FB-1E771E94344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9659AC-D44C-467A-9D59-C6DA9A9B42F5}"/>
              </a:ext>
            </a:extLst>
          </p:cNvPr>
          <p:cNvSpPr>
            <a:spLocks noGrp="1"/>
          </p:cNvSpPr>
          <p:nvPr>
            <p:ph type="dt" sz="half" idx="10"/>
          </p:nvPr>
        </p:nvSpPr>
        <p:spPr/>
        <p:txBody>
          <a:bodyPr/>
          <a:lstStyle/>
          <a:p>
            <a:fld id="{D9CF19F5-243A-46BB-A860-04C4027F8DAF}" type="datetimeFigureOut">
              <a:rPr lang="es-ES" smtClean="0"/>
              <a:t>22/10/2021</a:t>
            </a:fld>
            <a:endParaRPr lang="es-ES"/>
          </a:p>
        </p:txBody>
      </p:sp>
      <p:sp>
        <p:nvSpPr>
          <p:cNvPr id="6" name="Marcador de pie de página 5">
            <a:extLst>
              <a:ext uri="{FF2B5EF4-FFF2-40B4-BE49-F238E27FC236}">
                <a16:creationId xmlns:a16="http://schemas.microsoft.com/office/drawing/2014/main" id="{0E97D12E-EFBF-4AC3-A917-CD8A7310FB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8FCE4D2-8CDA-4193-974E-632E9CD0B9C4}"/>
              </a:ext>
            </a:extLst>
          </p:cNvPr>
          <p:cNvSpPr>
            <a:spLocks noGrp="1"/>
          </p:cNvSpPr>
          <p:nvPr>
            <p:ph type="sldNum" sz="quarter" idx="12"/>
          </p:nvPr>
        </p:nvSpPr>
        <p:spPr/>
        <p:txBody>
          <a:bodyPr/>
          <a:lstStyle/>
          <a:p>
            <a:fld id="{CE098865-69E1-4D67-A4E7-A39DE39C5C7D}" type="slidenum">
              <a:rPr lang="es-ES" smtClean="0"/>
              <a:t>‹Nº›</a:t>
            </a:fld>
            <a:endParaRPr lang="es-ES"/>
          </a:p>
        </p:txBody>
      </p:sp>
    </p:spTree>
    <p:extLst>
      <p:ext uri="{BB962C8B-B14F-4D97-AF65-F5344CB8AC3E}">
        <p14:creationId xmlns:p14="http://schemas.microsoft.com/office/powerpoint/2010/main" val="316978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B67D4-869F-4DD7-8F84-A9849C3F530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99BCD9C-8B27-4566-971D-6861B24C3F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05F51-4727-41D0-A1E1-31A14FA6982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C454BC9-8E06-4135-A360-7BC647E3C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204473E-4A3C-4414-BF8E-AFBC9245AD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830AC4F-114A-4BAA-842B-023FF370C6ED}"/>
              </a:ext>
            </a:extLst>
          </p:cNvPr>
          <p:cNvSpPr>
            <a:spLocks noGrp="1"/>
          </p:cNvSpPr>
          <p:nvPr>
            <p:ph type="dt" sz="half" idx="10"/>
          </p:nvPr>
        </p:nvSpPr>
        <p:spPr/>
        <p:txBody>
          <a:bodyPr/>
          <a:lstStyle/>
          <a:p>
            <a:fld id="{D9CF19F5-243A-46BB-A860-04C4027F8DAF}" type="datetimeFigureOut">
              <a:rPr lang="es-ES" smtClean="0"/>
              <a:t>22/10/2021</a:t>
            </a:fld>
            <a:endParaRPr lang="es-ES"/>
          </a:p>
        </p:txBody>
      </p:sp>
      <p:sp>
        <p:nvSpPr>
          <p:cNvPr id="8" name="Marcador de pie de página 7">
            <a:extLst>
              <a:ext uri="{FF2B5EF4-FFF2-40B4-BE49-F238E27FC236}">
                <a16:creationId xmlns:a16="http://schemas.microsoft.com/office/drawing/2014/main" id="{23453AEE-C793-409C-853E-716A2322B74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5EBFD9C-2676-498A-B4C5-EB511F90FC94}"/>
              </a:ext>
            </a:extLst>
          </p:cNvPr>
          <p:cNvSpPr>
            <a:spLocks noGrp="1"/>
          </p:cNvSpPr>
          <p:nvPr>
            <p:ph type="sldNum" sz="quarter" idx="12"/>
          </p:nvPr>
        </p:nvSpPr>
        <p:spPr/>
        <p:txBody>
          <a:bodyPr/>
          <a:lstStyle/>
          <a:p>
            <a:fld id="{CE098865-69E1-4D67-A4E7-A39DE39C5C7D}" type="slidenum">
              <a:rPr lang="es-ES" smtClean="0"/>
              <a:t>‹Nº›</a:t>
            </a:fld>
            <a:endParaRPr lang="es-ES"/>
          </a:p>
        </p:txBody>
      </p:sp>
    </p:spTree>
    <p:extLst>
      <p:ext uri="{BB962C8B-B14F-4D97-AF65-F5344CB8AC3E}">
        <p14:creationId xmlns:p14="http://schemas.microsoft.com/office/powerpoint/2010/main" val="51982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C2255-8744-4FFB-A76E-93AECBD2543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EFADF91-92D6-4CF7-B9A5-44E075DCE10F}"/>
              </a:ext>
            </a:extLst>
          </p:cNvPr>
          <p:cNvSpPr>
            <a:spLocks noGrp="1"/>
          </p:cNvSpPr>
          <p:nvPr>
            <p:ph type="dt" sz="half" idx="10"/>
          </p:nvPr>
        </p:nvSpPr>
        <p:spPr/>
        <p:txBody>
          <a:bodyPr/>
          <a:lstStyle/>
          <a:p>
            <a:fld id="{D9CF19F5-243A-46BB-A860-04C4027F8DAF}" type="datetimeFigureOut">
              <a:rPr lang="es-ES" smtClean="0"/>
              <a:t>22/10/2021</a:t>
            </a:fld>
            <a:endParaRPr lang="es-ES"/>
          </a:p>
        </p:txBody>
      </p:sp>
      <p:sp>
        <p:nvSpPr>
          <p:cNvPr id="4" name="Marcador de pie de página 3">
            <a:extLst>
              <a:ext uri="{FF2B5EF4-FFF2-40B4-BE49-F238E27FC236}">
                <a16:creationId xmlns:a16="http://schemas.microsoft.com/office/drawing/2014/main" id="{3385F39E-00FA-4F94-ACE0-FE6E2A90BA3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0245446-1707-41AE-B8A5-4FA7DEE33531}"/>
              </a:ext>
            </a:extLst>
          </p:cNvPr>
          <p:cNvSpPr>
            <a:spLocks noGrp="1"/>
          </p:cNvSpPr>
          <p:nvPr>
            <p:ph type="sldNum" sz="quarter" idx="12"/>
          </p:nvPr>
        </p:nvSpPr>
        <p:spPr/>
        <p:txBody>
          <a:bodyPr/>
          <a:lstStyle/>
          <a:p>
            <a:fld id="{CE098865-69E1-4D67-A4E7-A39DE39C5C7D}" type="slidenum">
              <a:rPr lang="es-ES" smtClean="0"/>
              <a:t>‹Nº›</a:t>
            </a:fld>
            <a:endParaRPr lang="es-ES"/>
          </a:p>
        </p:txBody>
      </p:sp>
    </p:spTree>
    <p:extLst>
      <p:ext uri="{BB962C8B-B14F-4D97-AF65-F5344CB8AC3E}">
        <p14:creationId xmlns:p14="http://schemas.microsoft.com/office/powerpoint/2010/main" val="43354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B26803C-D453-4F3A-8140-727C84743FC4}"/>
              </a:ext>
            </a:extLst>
          </p:cNvPr>
          <p:cNvSpPr>
            <a:spLocks noGrp="1"/>
          </p:cNvSpPr>
          <p:nvPr>
            <p:ph type="dt" sz="half" idx="10"/>
          </p:nvPr>
        </p:nvSpPr>
        <p:spPr/>
        <p:txBody>
          <a:bodyPr/>
          <a:lstStyle/>
          <a:p>
            <a:fld id="{D9CF19F5-243A-46BB-A860-04C4027F8DAF}" type="datetimeFigureOut">
              <a:rPr lang="es-ES" smtClean="0"/>
              <a:t>22/10/2021</a:t>
            </a:fld>
            <a:endParaRPr lang="es-ES"/>
          </a:p>
        </p:txBody>
      </p:sp>
      <p:sp>
        <p:nvSpPr>
          <p:cNvPr id="3" name="Marcador de pie de página 2">
            <a:extLst>
              <a:ext uri="{FF2B5EF4-FFF2-40B4-BE49-F238E27FC236}">
                <a16:creationId xmlns:a16="http://schemas.microsoft.com/office/drawing/2014/main" id="{690F36ED-1105-4116-B52C-A018013641C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67AB31A-B0D1-4C69-B5E0-BA5F5E63667D}"/>
              </a:ext>
            </a:extLst>
          </p:cNvPr>
          <p:cNvSpPr>
            <a:spLocks noGrp="1"/>
          </p:cNvSpPr>
          <p:nvPr>
            <p:ph type="sldNum" sz="quarter" idx="12"/>
          </p:nvPr>
        </p:nvSpPr>
        <p:spPr/>
        <p:txBody>
          <a:bodyPr/>
          <a:lstStyle/>
          <a:p>
            <a:fld id="{CE098865-69E1-4D67-A4E7-A39DE39C5C7D}" type="slidenum">
              <a:rPr lang="es-ES" smtClean="0"/>
              <a:t>‹Nº›</a:t>
            </a:fld>
            <a:endParaRPr lang="es-ES"/>
          </a:p>
        </p:txBody>
      </p:sp>
    </p:spTree>
    <p:extLst>
      <p:ext uri="{BB962C8B-B14F-4D97-AF65-F5344CB8AC3E}">
        <p14:creationId xmlns:p14="http://schemas.microsoft.com/office/powerpoint/2010/main" val="27912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793EBE-EA1F-4D82-B65D-8ABC692B65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F84FB2-CCE7-4550-93B6-47EC69181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0107C7F-8D51-4D9D-98F5-4EBE9DAF6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CC897F-EA55-4616-94CF-419DAC9D02BB}"/>
              </a:ext>
            </a:extLst>
          </p:cNvPr>
          <p:cNvSpPr>
            <a:spLocks noGrp="1"/>
          </p:cNvSpPr>
          <p:nvPr>
            <p:ph type="dt" sz="half" idx="10"/>
          </p:nvPr>
        </p:nvSpPr>
        <p:spPr/>
        <p:txBody>
          <a:bodyPr/>
          <a:lstStyle/>
          <a:p>
            <a:fld id="{D9CF19F5-243A-46BB-A860-04C4027F8DAF}" type="datetimeFigureOut">
              <a:rPr lang="es-ES" smtClean="0"/>
              <a:t>22/10/2021</a:t>
            </a:fld>
            <a:endParaRPr lang="es-ES"/>
          </a:p>
        </p:txBody>
      </p:sp>
      <p:sp>
        <p:nvSpPr>
          <p:cNvPr id="6" name="Marcador de pie de página 5">
            <a:extLst>
              <a:ext uri="{FF2B5EF4-FFF2-40B4-BE49-F238E27FC236}">
                <a16:creationId xmlns:a16="http://schemas.microsoft.com/office/drawing/2014/main" id="{40FDFE85-6CA8-43B8-AD94-E6120395C78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E5E534-D4E6-4FEB-8C35-DCC739A2CD25}"/>
              </a:ext>
            </a:extLst>
          </p:cNvPr>
          <p:cNvSpPr>
            <a:spLocks noGrp="1"/>
          </p:cNvSpPr>
          <p:nvPr>
            <p:ph type="sldNum" sz="quarter" idx="12"/>
          </p:nvPr>
        </p:nvSpPr>
        <p:spPr/>
        <p:txBody>
          <a:bodyPr/>
          <a:lstStyle/>
          <a:p>
            <a:fld id="{CE098865-69E1-4D67-A4E7-A39DE39C5C7D}" type="slidenum">
              <a:rPr lang="es-ES" smtClean="0"/>
              <a:t>‹Nº›</a:t>
            </a:fld>
            <a:endParaRPr lang="es-ES"/>
          </a:p>
        </p:txBody>
      </p:sp>
    </p:spTree>
    <p:extLst>
      <p:ext uri="{BB962C8B-B14F-4D97-AF65-F5344CB8AC3E}">
        <p14:creationId xmlns:p14="http://schemas.microsoft.com/office/powerpoint/2010/main" val="150924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C67E-8772-43EB-809B-A64C5F41653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AD3AA13-0F3F-468A-B660-6E5D4C9DE1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EEFD57B-7317-4E3A-9E21-0D82AB1B1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7382F14-C761-4CE9-B318-BF7270304A7D}"/>
              </a:ext>
            </a:extLst>
          </p:cNvPr>
          <p:cNvSpPr>
            <a:spLocks noGrp="1"/>
          </p:cNvSpPr>
          <p:nvPr>
            <p:ph type="dt" sz="half" idx="10"/>
          </p:nvPr>
        </p:nvSpPr>
        <p:spPr/>
        <p:txBody>
          <a:bodyPr/>
          <a:lstStyle/>
          <a:p>
            <a:fld id="{D9CF19F5-243A-46BB-A860-04C4027F8DAF}" type="datetimeFigureOut">
              <a:rPr lang="es-ES" smtClean="0"/>
              <a:t>22/10/2021</a:t>
            </a:fld>
            <a:endParaRPr lang="es-ES"/>
          </a:p>
        </p:txBody>
      </p:sp>
      <p:sp>
        <p:nvSpPr>
          <p:cNvPr id="6" name="Marcador de pie de página 5">
            <a:extLst>
              <a:ext uri="{FF2B5EF4-FFF2-40B4-BE49-F238E27FC236}">
                <a16:creationId xmlns:a16="http://schemas.microsoft.com/office/drawing/2014/main" id="{FAE85CB3-DBD3-43B6-9216-F7C29E6EF92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57ACBA-EAC3-4E3B-88CF-E4ED8DFF206F}"/>
              </a:ext>
            </a:extLst>
          </p:cNvPr>
          <p:cNvSpPr>
            <a:spLocks noGrp="1"/>
          </p:cNvSpPr>
          <p:nvPr>
            <p:ph type="sldNum" sz="quarter" idx="12"/>
          </p:nvPr>
        </p:nvSpPr>
        <p:spPr/>
        <p:txBody>
          <a:bodyPr/>
          <a:lstStyle/>
          <a:p>
            <a:fld id="{CE098865-69E1-4D67-A4E7-A39DE39C5C7D}" type="slidenum">
              <a:rPr lang="es-ES" smtClean="0"/>
              <a:t>‹Nº›</a:t>
            </a:fld>
            <a:endParaRPr lang="es-ES"/>
          </a:p>
        </p:txBody>
      </p:sp>
    </p:spTree>
    <p:extLst>
      <p:ext uri="{BB962C8B-B14F-4D97-AF65-F5344CB8AC3E}">
        <p14:creationId xmlns:p14="http://schemas.microsoft.com/office/powerpoint/2010/main" val="1944569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B3048D-FEFF-48D9-BAEB-DA355B890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4C4D9F-8F0C-4963-8B5D-7D6CA9F134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A5A594-039D-4FC3-B3F4-A75CF05BC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F19F5-243A-46BB-A860-04C4027F8DAF}" type="datetimeFigureOut">
              <a:rPr lang="es-ES" smtClean="0"/>
              <a:t>22/10/2021</a:t>
            </a:fld>
            <a:endParaRPr lang="es-ES"/>
          </a:p>
        </p:txBody>
      </p:sp>
      <p:sp>
        <p:nvSpPr>
          <p:cNvPr id="5" name="Marcador de pie de página 4">
            <a:extLst>
              <a:ext uri="{FF2B5EF4-FFF2-40B4-BE49-F238E27FC236}">
                <a16:creationId xmlns:a16="http://schemas.microsoft.com/office/drawing/2014/main" id="{FAE40F21-B99A-450D-9903-24B2901A7A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B4E5F2C-DFBB-4236-9D03-0D3B4EC09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98865-69E1-4D67-A4E7-A39DE39C5C7D}" type="slidenum">
              <a:rPr lang="es-ES" smtClean="0"/>
              <a:t>‹Nº›</a:t>
            </a:fld>
            <a:endParaRPr lang="es-ES"/>
          </a:p>
        </p:txBody>
      </p:sp>
      <p:pic>
        <p:nvPicPr>
          <p:cNvPr id="7" name="Picture 3" descr="C:\Users\Gort\Desktop\SID VIDIOUS\CLIENTS\MTR\MATERIAL CORPORATIVO\MTR_LOGO.png">
            <a:extLst>
              <a:ext uri="{FF2B5EF4-FFF2-40B4-BE49-F238E27FC236}">
                <a16:creationId xmlns:a16="http://schemas.microsoft.com/office/drawing/2014/main" id="{CC73B906-CF2E-4517-A31D-E78327161A56}"/>
              </a:ext>
            </a:extLst>
          </p:cNvPr>
          <p:cNvPicPr>
            <a:picLocks noChangeAspect="1" noChangeArrowheads="1"/>
          </p:cNvPicPr>
          <p:nvPr userDrawn="1"/>
        </p:nvPicPr>
        <p:blipFill>
          <a:blip r:embed="rId15" cstate="print"/>
          <a:srcRect/>
          <a:stretch>
            <a:fillRect/>
          </a:stretch>
        </p:blipFill>
        <p:spPr bwMode="auto">
          <a:xfrm>
            <a:off x="11299175" y="154891"/>
            <a:ext cx="774233" cy="529797"/>
          </a:xfrm>
          <a:prstGeom prst="rect">
            <a:avLst/>
          </a:prstGeom>
          <a:noFill/>
          <a:effectLst>
            <a:outerShdw blurRad="50800" dist="38100" dir="5400000" algn="t" rotWithShape="0">
              <a:prstClr val="black">
                <a:alpha val="40000"/>
              </a:prstClr>
            </a:outerShdw>
          </a:effectLst>
        </p:spPr>
      </p:pic>
      <p:pic>
        <p:nvPicPr>
          <p:cNvPr id="8" name="image1.png">
            <a:extLst>
              <a:ext uri="{FF2B5EF4-FFF2-40B4-BE49-F238E27FC236}">
                <a16:creationId xmlns:a16="http://schemas.microsoft.com/office/drawing/2014/main" id="{926BAE00-1B05-4393-9A89-C7E65954E69C}"/>
              </a:ext>
            </a:extLst>
          </p:cNvPr>
          <p:cNvPicPr/>
          <p:nvPr userDrawn="1"/>
        </p:nvPicPr>
        <p:blipFill>
          <a:blip r:embed="rId16"/>
          <a:srcRect/>
          <a:stretch>
            <a:fillRect/>
          </a:stretch>
        </p:blipFill>
        <p:spPr>
          <a:xfrm>
            <a:off x="118592" y="75928"/>
            <a:ext cx="1164298" cy="289198"/>
          </a:xfrm>
          <a:prstGeom prst="rect">
            <a:avLst/>
          </a:prstGeom>
          <a:ln/>
        </p:spPr>
      </p:pic>
    </p:spTree>
    <p:extLst>
      <p:ext uri="{BB962C8B-B14F-4D97-AF65-F5344CB8AC3E}">
        <p14:creationId xmlns:p14="http://schemas.microsoft.com/office/powerpoint/2010/main" val="638366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gif"/><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mailto:manugallego@moret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hyperlink" Target="http://www.moretr.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0.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a:extLst>
              <a:ext uri="{FF2B5EF4-FFF2-40B4-BE49-F238E27FC236}">
                <a16:creationId xmlns:a16="http://schemas.microsoft.com/office/drawing/2014/main" id="{E8AEFD17-FD87-4C66-88D6-EBC20449B3E6}"/>
              </a:ext>
            </a:extLst>
          </p:cNvPr>
          <p:cNvPicPr/>
          <p:nvPr/>
        </p:nvPicPr>
        <p:blipFill>
          <a:blip r:embed="rId2"/>
          <a:srcRect/>
          <a:stretch>
            <a:fillRect/>
          </a:stretch>
        </p:blipFill>
        <p:spPr>
          <a:xfrm>
            <a:off x="7445521" y="5390395"/>
            <a:ext cx="1812922" cy="368163"/>
          </a:xfrm>
          <a:prstGeom prst="rect">
            <a:avLst/>
          </a:prstGeom>
          <a:ln/>
        </p:spPr>
      </p:pic>
      <p:sp>
        <p:nvSpPr>
          <p:cNvPr id="2" name="Título 1">
            <a:extLst>
              <a:ext uri="{FF2B5EF4-FFF2-40B4-BE49-F238E27FC236}">
                <a16:creationId xmlns:a16="http://schemas.microsoft.com/office/drawing/2014/main" id="{F1ABE9E8-53F1-41D5-A6D6-3849E1EDE7AC}"/>
              </a:ext>
            </a:extLst>
          </p:cNvPr>
          <p:cNvSpPr>
            <a:spLocks noGrp="1"/>
          </p:cNvSpPr>
          <p:nvPr>
            <p:ph type="ctrTitle"/>
          </p:nvPr>
        </p:nvSpPr>
        <p:spPr>
          <a:xfrm>
            <a:off x="5283201" y="2566535"/>
            <a:ext cx="6798788" cy="2387600"/>
          </a:xfrm>
        </p:spPr>
        <p:txBody>
          <a:bodyPr>
            <a:noAutofit/>
          </a:bodyPr>
          <a:lstStyle/>
          <a:p>
            <a:r>
              <a:rPr lang="es-ES" sz="4400" b="1" dirty="0">
                <a:latin typeface="Arial Black" panose="020B0A04020102020204" pitchFamily="34" charset="0"/>
              </a:rPr>
              <a:t>BARÓMETRO ANUAL DE SALUD SEXUAL MASCULINA EN ESPAÑA</a:t>
            </a:r>
          </a:p>
        </p:txBody>
      </p:sp>
      <p:pic>
        <p:nvPicPr>
          <p:cNvPr id="6" name="Imagen 5">
            <a:extLst>
              <a:ext uri="{FF2B5EF4-FFF2-40B4-BE49-F238E27FC236}">
                <a16:creationId xmlns:a16="http://schemas.microsoft.com/office/drawing/2014/main" id="{70815777-18C7-49D3-95D0-C8827A16A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283201" cy="6858000"/>
          </a:xfrm>
          <a:prstGeom prst="rect">
            <a:avLst/>
          </a:prstGeom>
        </p:spPr>
      </p:pic>
    </p:spTree>
    <p:extLst>
      <p:ext uri="{BB962C8B-B14F-4D97-AF65-F5344CB8AC3E}">
        <p14:creationId xmlns:p14="http://schemas.microsoft.com/office/powerpoint/2010/main" val="3608230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10</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graphicFrame>
        <p:nvGraphicFramePr>
          <p:cNvPr id="9" name="Gráfico 8">
            <a:extLst>
              <a:ext uri="{FF2B5EF4-FFF2-40B4-BE49-F238E27FC236}">
                <a16:creationId xmlns:a16="http://schemas.microsoft.com/office/drawing/2014/main" id="{E976D4CC-3952-44C6-B2A8-FA28A4552903}"/>
              </a:ext>
            </a:extLst>
          </p:cNvPr>
          <p:cNvGraphicFramePr/>
          <p:nvPr>
            <p:extLst>
              <p:ext uri="{D42A27DB-BD31-4B8C-83A1-F6EECF244321}">
                <p14:modId xmlns:p14="http://schemas.microsoft.com/office/powerpoint/2010/main" val="4019703971"/>
              </p:ext>
            </p:extLst>
          </p:nvPr>
        </p:nvGraphicFramePr>
        <p:xfrm>
          <a:off x="4982280" y="2049723"/>
          <a:ext cx="7109268" cy="4029884"/>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6AD3F9DD-6BD2-4E46-86EA-C7A43898D0D6}"/>
              </a:ext>
            </a:extLst>
          </p:cNvPr>
          <p:cNvSpPr txBox="1"/>
          <p:nvPr/>
        </p:nvSpPr>
        <p:spPr>
          <a:xfrm>
            <a:off x="5234631" y="1118520"/>
            <a:ext cx="6604566" cy="738664"/>
          </a:xfrm>
          <a:prstGeom prst="rect">
            <a:avLst/>
          </a:prstGeom>
          <a:noFill/>
        </p:spPr>
        <p:txBody>
          <a:bodyPr wrap="square" rtlCol="0">
            <a:spAutoFit/>
          </a:bodyPr>
          <a:lstStyle/>
          <a:p>
            <a:pPr algn="just"/>
            <a:r>
              <a:rPr lang="es-ES" sz="1400" dirty="0"/>
              <a:t>El cuestionamiento de la orientación sexual está íntimamente ligado a la edad. Cuanto más joven se es, mayor es el porcentaje de hombres que se han cuestionario su orientación sexual.</a:t>
            </a:r>
          </a:p>
        </p:txBody>
      </p:sp>
      <p:sp>
        <p:nvSpPr>
          <p:cNvPr id="15" name="CuadroTexto 14">
            <a:extLst>
              <a:ext uri="{FF2B5EF4-FFF2-40B4-BE49-F238E27FC236}">
                <a16:creationId xmlns:a16="http://schemas.microsoft.com/office/drawing/2014/main" id="{03A7C44E-C261-4BAD-873B-20F66F417D56}"/>
              </a:ext>
            </a:extLst>
          </p:cNvPr>
          <p:cNvSpPr txBox="1"/>
          <p:nvPr/>
        </p:nvSpPr>
        <p:spPr>
          <a:xfrm>
            <a:off x="4940425" y="6581001"/>
            <a:ext cx="6490049"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2.- ¿Alguna vez te has cuestionado tu género y/u orientación sexual? </a:t>
            </a:r>
            <a:endParaRPr lang="es-ES" sz="1200" dirty="0">
              <a:latin typeface="Segoe UI Symbol" panose="020B0502040204020203" pitchFamily="34" charset="0"/>
              <a:ea typeface="Segoe UI Symbol" panose="020B0502040204020203" pitchFamily="34" charset="0"/>
            </a:endParaRPr>
          </a:p>
        </p:txBody>
      </p:sp>
      <p:sp>
        <p:nvSpPr>
          <p:cNvPr id="16" name="15 CuadroTexto">
            <a:extLst>
              <a:ext uri="{FF2B5EF4-FFF2-40B4-BE49-F238E27FC236}">
                <a16:creationId xmlns:a16="http://schemas.microsoft.com/office/drawing/2014/main" id="{A9C6179F-1C7D-4B11-A251-F3E8F5667826}"/>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17" name="Título 1">
            <a:extLst>
              <a:ext uri="{FF2B5EF4-FFF2-40B4-BE49-F238E27FC236}">
                <a16:creationId xmlns:a16="http://schemas.microsoft.com/office/drawing/2014/main" id="{9A12F92F-8BD8-4337-B512-58EF64C45EC2}"/>
              </a:ext>
            </a:extLst>
          </p:cNvPr>
          <p:cNvSpPr>
            <a:spLocks noGrp="1"/>
          </p:cNvSpPr>
          <p:nvPr>
            <p:ph type="title"/>
          </p:nvPr>
        </p:nvSpPr>
        <p:spPr>
          <a:xfrm>
            <a:off x="4848804" y="198251"/>
            <a:ext cx="6529359" cy="464602"/>
          </a:xfrm>
        </p:spPr>
        <p:txBody>
          <a:bodyPr>
            <a:normAutofit/>
          </a:bodyPr>
          <a:lstStyle/>
          <a:p>
            <a:r>
              <a:rPr lang="es-ES" sz="2000" b="1" dirty="0">
                <a:latin typeface="Aharoni" panose="02010803020104030203" pitchFamily="2" charset="-79"/>
                <a:ea typeface="+mn-ea"/>
                <a:cs typeface="Aharoni" panose="02010803020104030203" pitchFamily="2" charset="-79"/>
              </a:rPr>
              <a:t>Te has cuestionado tu género y/u orientación sexual</a:t>
            </a:r>
          </a:p>
        </p:txBody>
      </p:sp>
    </p:spTree>
    <p:extLst>
      <p:ext uri="{BB962C8B-B14F-4D97-AF65-F5344CB8AC3E}">
        <p14:creationId xmlns:p14="http://schemas.microsoft.com/office/powerpoint/2010/main" val="27381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11</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graphicFrame>
        <p:nvGraphicFramePr>
          <p:cNvPr id="9" name="Gráfico 8">
            <a:extLst>
              <a:ext uri="{FF2B5EF4-FFF2-40B4-BE49-F238E27FC236}">
                <a16:creationId xmlns:a16="http://schemas.microsoft.com/office/drawing/2014/main" id="{E976D4CC-3952-44C6-B2A8-FA28A4552903}"/>
              </a:ext>
            </a:extLst>
          </p:cNvPr>
          <p:cNvGraphicFramePr/>
          <p:nvPr>
            <p:extLst>
              <p:ext uri="{D42A27DB-BD31-4B8C-83A1-F6EECF244321}">
                <p14:modId xmlns:p14="http://schemas.microsoft.com/office/powerpoint/2010/main" val="1980284262"/>
              </p:ext>
            </p:extLst>
          </p:nvPr>
        </p:nvGraphicFramePr>
        <p:xfrm>
          <a:off x="4982280" y="2049723"/>
          <a:ext cx="7109268" cy="4029884"/>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6AD3F9DD-6BD2-4E46-86EA-C7A43898D0D6}"/>
              </a:ext>
            </a:extLst>
          </p:cNvPr>
          <p:cNvSpPr txBox="1"/>
          <p:nvPr/>
        </p:nvSpPr>
        <p:spPr>
          <a:xfrm>
            <a:off x="5234631" y="1063098"/>
            <a:ext cx="6604566" cy="954107"/>
          </a:xfrm>
          <a:prstGeom prst="rect">
            <a:avLst/>
          </a:prstGeom>
          <a:noFill/>
        </p:spPr>
        <p:txBody>
          <a:bodyPr wrap="square" rtlCol="0">
            <a:spAutoFit/>
          </a:bodyPr>
          <a:lstStyle/>
          <a:p>
            <a:pPr algn="just"/>
            <a:r>
              <a:rPr lang="es-ES" sz="1400" dirty="0"/>
              <a:t>Al igual que la edad, que como se ha visto anteriormente es una variable que influye en el cuestionamiento de la orientación sexual, sucede algo parecido de acuerdo al estado civil. Así, los solteros o divorciados se han planteado su orientación sexual en mayor medida que los casados o que están viviendo en pareja. </a:t>
            </a:r>
          </a:p>
        </p:txBody>
      </p:sp>
      <p:sp>
        <p:nvSpPr>
          <p:cNvPr id="15" name="CuadroTexto 14">
            <a:extLst>
              <a:ext uri="{FF2B5EF4-FFF2-40B4-BE49-F238E27FC236}">
                <a16:creationId xmlns:a16="http://schemas.microsoft.com/office/drawing/2014/main" id="{03A7C44E-C261-4BAD-873B-20F66F417D56}"/>
              </a:ext>
            </a:extLst>
          </p:cNvPr>
          <p:cNvSpPr txBox="1"/>
          <p:nvPr/>
        </p:nvSpPr>
        <p:spPr>
          <a:xfrm>
            <a:off x="4940425" y="6581001"/>
            <a:ext cx="6490049"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2.- ¿Alguna vez te has cuestionado tu género y/u orientación sexual? </a:t>
            </a:r>
            <a:endParaRPr lang="es-ES" sz="1200" dirty="0">
              <a:latin typeface="Segoe UI Symbol" panose="020B0502040204020203" pitchFamily="34" charset="0"/>
              <a:ea typeface="Segoe UI Symbol" panose="020B0502040204020203" pitchFamily="34" charset="0"/>
            </a:endParaRPr>
          </a:p>
        </p:txBody>
      </p:sp>
      <p:sp>
        <p:nvSpPr>
          <p:cNvPr id="16" name="15 CuadroTexto">
            <a:extLst>
              <a:ext uri="{FF2B5EF4-FFF2-40B4-BE49-F238E27FC236}">
                <a16:creationId xmlns:a16="http://schemas.microsoft.com/office/drawing/2014/main" id="{A9C6179F-1C7D-4B11-A251-F3E8F5667826}"/>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17" name="Título 1">
            <a:extLst>
              <a:ext uri="{FF2B5EF4-FFF2-40B4-BE49-F238E27FC236}">
                <a16:creationId xmlns:a16="http://schemas.microsoft.com/office/drawing/2014/main" id="{9A12F92F-8BD8-4337-B512-58EF64C45EC2}"/>
              </a:ext>
            </a:extLst>
          </p:cNvPr>
          <p:cNvSpPr>
            <a:spLocks noGrp="1"/>
          </p:cNvSpPr>
          <p:nvPr>
            <p:ph type="title"/>
          </p:nvPr>
        </p:nvSpPr>
        <p:spPr>
          <a:xfrm>
            <a:off x="4848804" y="198251"/>
            <a:ext cx="6529359" cy="464602"/>
          </a:xfrm>
        </p:spPr>
        <p:txBody>
          <a:bodyPr>
            <a:normAutofit/>
          </a:bodyPr>
          <a:lstStyle/>
          <a:p>
            <a:r>
              <a:rPr lang="es-ES" sz="2000" b="1" dirty="0">
                <a:latin typeface="Aharoni" panose="02010803020104030203" pitchFamily="2" charset="-79"/>
                <a:ea typeface="+mn-ea"/>
                <a:cs typeface="Aharoni" panose="02010803020104030203" pitchFamily="2" charset="-79"/>
              </a:rPr>
              <a:t>Te has cuestionado tu género y/u orientación sexual</a:t>
            </a:r>
          </a:p>
        </p:txBody>
      </p:sp>
    </p:spTree>
    <p:extLst>
      <p:ext uri="{BB962C8B-B14F-4D97-AF65-F5344CB8AC3E}">
        <p14:creationId xmlns:p14="http://schemas.microsoft.com/office/powerpoint/2010/main" val="542933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12</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13" name="CuadroTexto 12">
            <a:extLst>
              <a:ext uri="{FF2B5EF4-FFF2-40B4-BE49-F238E27FC236}">
                <a16:creationId xmlns:a16="http://schemas.microsoft.com/office/drawing/2014/main" id="{BF306CDD-D1C7-4A06-BE02-CEC58B152E0F}"/>
              </a:ext>
            </a:extLst>
          </p:cNvPr>
          <p:cNvSpPr txBox="1"/>
          <p:nvPr/>
        </p:nvSpPr>
        <p:spPr>
          <a:xfrm>
            <a:off x="5181599" y="1057947"/>
            <a:ext cx="6604566" cy="738664"/>
          </a:xfrm>
          <a:prstGeom prst="rect">
            <a:avLst/>
          </a:prstGeom>
          <a:noFill/>
        </p:spPr>
        <p:txBody>
          <a:bodyPr wrap="square" rtlCol="0">
            <a:spAutoFit/>
          </a:bodyPr>
          <a:lstStyle/>
          <a:p>
            <a:pPr algn="just"/>
            <a:r>
              <a:rPr lang="es-ES" sz="1400" dirty="0"/>
              <a:t>De acuerdo a la CCAA de residencia, se observa que los catalanes son los que en mayor medida se han cuestionado su orientación sexual mientras que los andaluces son los que menos lo han hecho. </a:t>
            </a:r>
          </a:p>
        </p:txBody>
      </p:sp>
      <p:graphicFrame>
        <p:nvGraphicFramePr>
          <p:cNvPr id="15" name="Gráfico 14">
            <a:extLst>
              <a:ext uri="{FF2B5EF4-FFF2-40B4-BE49-F238E27FC236}">
                <a16:creationId xmlns:a16="http://schemas.microsoft.com/office/drawing/2014/main" id="{232594FE-5CC5-45BC-AEBD-3B164DD00E1E}"/>
              </a:ext>
            </a:extLst>
          </p:cNvPr>
          <p:cNvGraphicFramePr/>
          <p:nvPr>
            <p:extLst>
              <p:ext uri="{D42A27DB-BD31-4B8C-83A1-F6EECF244321}">
                <p14:modId xmlns:p14="http://schemas.microsoft.com/office/powerpoint/2010/main" val="267490930"/>
              </p:ext>
            </p:extLst>
          </p:nvPr>
        </p:nvGraphicFramePr>
        <p:xfrm>
          <a:off x="5181599" y="197818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16" name="CuadroTexto 15">
            <a:extLst>
              <a:ext uri="{FF2B5EF4-FFF2-40B4-BE49-F238E27FC236}">
                <a16:creationId xmlns:a16="http://schemas.microsoft.com/office/drawing/2014/main" id="{6E33EEB7-E040-4D20-9821-5D975E5D523C}"/>
              </a:ext>
            </a:extLst>
          </p:cNvPr>
          <p:cNvSpPr txBox="1"/>
          <p:nvPr/>
        </p:nvSpPr>
        <p:spPr>
          <a:xfrm>
            <a:off x="4940425" y="6581001"/>
            <a:ext cx="6490049"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2.- ¿Alguna vez te has cuestionado tu género y/u orientación sexual? </a:t>
            </a:r>
            <a:endParaRPr lang="es-ES" sz="1200" dirty="0">
              <a:latin typeface="Segoe UI Symbol" panose="020B0502040204020203" pitchFamily="34" charset="0"/>
              <a:ea typeface="Segoe UI Symbol" panose="020B0502040204020203" pitchFamily="34" charset="0"/>
            </a:endParaRPr>
          </a:p>
        </p:txBody>
      </p:sp>
      <p:sp>
        <p:nvSpPr>
          <p:cNvPr id="17" name="15 CuadroTexto">
            <a:extLst>
              <a:ext uri="{FF2B5EF4-FFF2-40B4-BE49-F238E27FC236}">
                <a16:creationId xmlns:a16="http://schemas.microsoft.com/office/drawing/2014/main" id="{A9659C19-8D56-4E6A-AD46-4BECD84AF69D}"/>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18" name="Título 1">
            <a:extLst>
              <a:ext uri="{FF2B5EF4-FFF2-40B4-BE49-F238E27FC236}">
                <a16:creationId xmlns:a16="http://schemas.microsoft.com/office/drawing/2014/main" id="{99EA4673-6BC2-4E6F-A018-FE42AA34E706}"/>
              </a:ext>
            </a:extLst>
          </p:cNvPr>
          <p:cNvSpPr>
            <a:spLocks noGrp="1"/>
          </p:cNvSpPr>
          <p:nvPr>
            <p:ph type="title"/>
          </p:nvPr>
        </p:nvSpPr>
        <p:spPr>
          <a:xfrm>
            <a:off x="4848804" y="198251"/>
            <a:ext cx="6529359" cy="464602"/>
          </a:xfrm>
        </p:spPr>
        <p:txBody>
          <a:bodyPr>
            <a:normAutofit/>
          </a:bodyPr>
          <a:lstStyle/>
          <a:p>
            <a:r>
              <a:rPr lang="es-ES" sz="2000" b="1" dirty="0">
                <a:latin typeface="Aharoni" panose="02010803020104030203" pitchFamily="2" charset="-79"/>
                <a:ea typeface="+mn-ea"/>
                <a:cs typeface="Aharoni" panose="02010803020104030203" pitchFamily="2" charset="-79"/>
              </a:rPr>
              <a:t>Te has cuestionado tu género y/u orientación sexual</a:t>
            </a:r>
          </a:p>
        </p:txBody>
      </p:sp>
    </p:spTree>
    <p:extLst>
      <p:ext uri="{BB962C8B-B14F-4D97-AF65-F5344CB8AC3E}">
        <p14:creationId xmlns:p14="http://schemas.microsoft.com/office/powerpoint/2010/main" val="385715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13</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5" name="CuadroTexto 4">
            <a:extLst>
              <a:ext uri="{FF2B5EF4-FFF2-40B4-BE49-F238E27FC236}">
                <a16:creationId xmlns:a16="http://schemas.microsoft.com/office/drawing/2014/main" id="{4073E289-D72A-4D07-A437-3955DDFD4F34}"/>
              </a:ext>
            </a:extLst>
          </p:cNvPr>
          <p:cNvSpPr txBox="1"/>
          <p:nvPr/>
        </p:nvSpPr>
        <p:spPr>
          <a:xfrm>
            <a:off x="4982280" y="6552482"/>
            <a:ext cx="6490049"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3- Para mí el orgasmo es</a:t>
            </a:r>
            <a:endParaRPr lang="es-ES" sz="800" dirty="0">
              <a:latin typeface="Segoe UI Symbol" panose="020B0502040204020203" pitchFamily="34" charset="0"/>
              <a:ea typeface="Segoe UI Symbol" panose="020B0502040204020203" pitchFamily="34" charset="0"/>
            </a:endParaRPr>
          </a:p>
        </p:txBody>
      </p:sp>
      <p:sp>
        <p:nvSpPr>
          <p:cNvPr id="7" name="Título 1">
            <a:extLst>
              <a:ext uri="{FF2B5EF4-FFF2-40B4-BE49-F238E27FC236}">
                <a16:creationId xmlns:a16="http://schemas.microsoft.com/office/drawing/2014/main" id="{C8AB7B90-9C46-454F-937D-74D838482AE0}"/>
              </a:ext>
            </a:extLst>
          </p:cNvPr>
          <p:cNvSpPr txBox="1">
            <a:spLocks/>
          </p:cNvSpPr>
          <p:nvPr/>
        </p:nvSpPr>
        <p:spPr>
          <a:xfrm>
            <a:off x="4853993" y="128225"/>
            <a:ext cx="6529359" cy="511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latin typeface="Aharoni" panose="02010803020104030203" pitchFamily="2" charset="-79"/>
                <a:ea typeface="+mn-ea"/>
                <a:cs typeface="Aharoni" panose="02010803020104030203" pitchFamily="2" charset="-79"/>
              </a:rPr>
              <a:t>¿Qué es el orgasmo?</a:t>
            </a:r>
          </a:p>
        </p:txBody>
      </p:sp>
      <p:sp>
        <p:nvSpPr>
          <p:cNvPr id="13" name="CuadroTexto 12">
            <a:extLst>
              <a:ext uri="{FF2B5EF4-FFF2-40B4-BE49-F238E27FC236}">
                <a16:creationId xmlns:a16="http://schemas.microsoft.com/office/drawing/2014/main" id="{84F2A352-E741-4AE7-A561-5C62C68C99EC}"/>
              </a:ext>
            </a:extLst>
          </p:cNvPr>
          <p:cNvSpPr txBox="1"/>
          <p:nvPr/>
        </p:nvSpPr>
        <p:spPr>
          <a:xfrm>
            <a:off x="5210729" y="1168896"/>
            <a:ext cx="6604566" cy="523220"/>
          </a:xfrm>
          <a:prstGeom prst="rect">
            <a:avLst/>
          </a:prstGeom>
          <a:noFill/>
        </p:spPr>
        <p:txBody>
          <a:bodyPr wrap="square" rtlCol="0">
            <a:spAutoFit/>
          </a:bodyPr>
          <a:lstStyle/>
          <a:p>
            <a:pPr algn="just"/>
            <a:r>
              <a:rPr lang="es-ES" sz="1400" dirty="0"/>
              <a:t>En lo que hay un acuerdo unánime entre los españoles es que el orgasmo no es solo físico ni solo mental, sino que son ambas cosas</a:t>
            </a:r>
          </a:p>
        </p:txBody>
      </p:sp>
      <p:sp>
        <p:nvSpPr>
          <p:cNvPr id="14" name="15 CuadroTexto">
            <a:extLst>
              <a:ext uri="{FF2B5EF4-FFF2-40B4-BE49-F238E27FC236}">
                <a16:creationId xmlns:a16="http://schemas.microsoft.com/office/drawing/2014/main" id="{B6B6739B-4D34-4EE9-A868-CBDEAF0B6E45}"/>
              </a:ext>
            </a:extLst>
          </p:cNvPr>
          <p:cNvSpPr txBox="1"/>
          <p:nvPr/>
        </p:nvSpPr>
        <p:spPr>
          <a:xfrm>
            <a:off x="7416706" y="6256358"/>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graphicFrame>
        <p:nvGraphicFramePr>
          <p:cNvPr id="15" name="Gráfico 14">
            <a:extLst>
              <a:ext uri="{FF2B5EF4-FFF2-40B4-BE49-F238E27FC236}">
                <a16:creationId xmlns:a16="http://schemas.microsoft.com/office/drawing/2014/main" id="{9EB6DC84-4311-4A57-A6AD-D4F93CFD50B1}"/>
              </a:ext>
            </a:extLst>
          </p:cNvPr>
          <p:cNvGraphicFramePr/>
          <p:nvPr>
            <p:extLst>
              <p:ext uri="{D42A27DB-BD31-4B8C-83A1-F6EECF244321}">
                <p14:modId xmlns:p14="http://schemas.microsoft.com/office/powerpoint/2010/main" val="2115084624"/>
              </p:ext>
            </p:extLst>
          </p:nvPr>
        </p:nvGraphicFramePr>
        <p:xfrm>
          <a:off x="5181599" y="1978181"/>
          <a:ext cx="6691087" cy="426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5614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14</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5" name="CuadroTexto 4">
            <a:extLst>
              <a:ext uri="{FF2B5EF4-FFF2-40B4-BE49-F238E27FC236}">
                <a16:creationId xmlns:a16="http://schemas.microsoft.com/office/drawing/2014/main" id="{4073E289-D72A-4D07-A437-3955DDFD4F34}"/>
              </a:ext>
            </a:extLst>
          </p:cNvPr>
          <p:cNvSpPr txBox="1"/>
          <p:nvPr/>
        </p:nvSpPr>
        <p:spPr>
          <a:xfrm>
            <a:off x="4982280" y="6552482"/>
            <a:ext cx="6490049"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3- Para mí el orgasmo es</a:t>
            </a:r>
            <a:endParaRPr lang="es-ES" sz="800" dirty="0">
              <a:latin typeface="Segoe UI Symbol" panose="020B0502040204020203" pitchFamily="34" charset="0"/>
              <a:ea typeface="Segoe UI Symbol" panose="020B0502040204020203" pitchFamily="34" charset="0"/>
            </a:endParaRPr>
          </a:p>
        </p:txBody>
      </p:sp>
      <p:sp>
        <p:nvSpPr>
          <p:cNvPr id="7" name="Título 1">
            <a:extLst>
              <a:ext uri="{FF2B5EF4-FFF2-40B4-BE49-F238E27FC236}">
                <a16:creationId xmlns:a16="http://schemas.microsoft.com/office/drawing/2014/main" id="{C8AB7B90-9C46-454F-937D-74D838482AE0}"/>
              </a:ext>
            </a:extLst>
          </p:cNvPr>
          <p:cNvSpPr txBox="1">
            <a:spLocks/>
          </p:cNvSpPr>
          <p:nvPr/>
        </p:nvSpPr>
        <p:spPr>
          <a:xfrm>
            <a:off x="4853993" y="128225"/>
            <a:ext cx="6529359" cy="511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latin typeface="Aharoni" panose="02010803020104030203" pitchFamily="2" charset="-79"/>
                <a:ea typeface="+mn-ea"/>
                <a:cs typeface="Aharoni" panose="02010803020104030203" pitchFamily="2" charset="-79"/>
              </a:rPr>
              <a:t>¿Qué es el orgasmo?</a:t>
            </a:r>
          </a:p>
        </p:txBody>
      </p:sp>
      <p:sp>
        <p:nvSpPr>
          <p:cNvPr id="13" name="CuadroTexto 12">
            <a:extLst>
              <a:ext uri="{FF2B5EF4-FFF2-40B4-BE49-F238E27FC236}">
                <a16:creationId xmlns:a16="http://schemas.microsoft.com/office/drawing/2014/main" id="{84F2A352-E741-4AE7-A561-5C62C68C99EC}"/>
              </a:ext>
            </a:extLst>
          </p:cNvPr>
          <p:cNvSpPr txBox="1"/>
          <p:nvPr/>
        </p:nvSpPr>
        <p:spPr>
          <a:xfrm>
            <a:off x="5210729" y="1058059"/>
            <a:ext cx="6604566" cy="523220"/>
          </a:xfrm>
          <a:prstGeom prst="rect">
            <a:avLst/>
          </a:prstGeom>
          <a:noFill/>
        </p:spPr>
        <p:txBody>
          <a:bodyPr wrap="square" rtlCol="0">
            <a:spAutoFit/>
          </a:bodyPr>
          <a:lstStyle/>
          <a:p>
            <a:pPr algn="just"/>
            <a:r>
              <a:rPr lang="es-ES" sz="1400" dirty="0"/>
              <a:t>No existen diferencias de parecer de acuerdo a la edad. La mayoría considera que el orgasmo es tanto físico como mental.</a:t>
            </a:r>
          </a:p>
        </p:txBody>
      </p:sp>
      <p:sp>
        <p:nvSpPr>
          <p:cNvPr id="14" name="15 CuadroTexto">
            <a:extLst>
              <a:ext uri="{FF2B5EF4-FFF2-40B4-BE49-F238E27FC236}">
                <a16:creationId xmlns:a16="http://schemas.microsoft.com/office/drawing/2014/main" id="{B6B6739B-4D34-4EE9-A868-CBDEAF0B6E45}"/>
              </a:ext>
            </a:extLst>
          </p:cNvPr>
          <p:cNvSpPr txBox="1"/>
          <p:nvPr/>
        </p:nvSpPr>
        <p:spPr>
          <a:xfrm>
            <a:off x="7416706" y="6256358"/>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graphicFrame>
        <p:nvGraphicFramePr>
          <p:cNvPr id="9" name="Gráfico 8">
            <a:extLst>
              <a:ext uri="{FF2B5EF4-FFF2-40B4-BE49-F238E27FC236}">
                <a16:creationId xmlns:a16="http://schemas.microsoft.com/office/drawing/2014/main" id="{11923552-C6A9-4254-9BF1-2B5CC4A1D269}"/>
              </a:ext>
            </a:extLst>
          </p:cNvPr>
          <p:cNvGraphicFramePr/>
          <p:nvPr>
            <p:extLst>
              <p:ext uri="{D42A27DB-BD31-4B8C-83A1-F6EECF244321}">
                <p14:modId xmlns:p14="http://schemas.microsoft.com/office/powerpoint/2010/main" val="2618551708"/>
              </p:ext>
            </p:extLst>
          </p:nvPr>
        </p:nvGraphicFramePr>
        <p:xfrm>
          <a:off x="5181599" y="1928813"/>
          <a:ext cx="6691087" cy="4315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344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15</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5" name="CuadroTexto 4">
            <a:extLst>
              <a:ext uri="{FF2B5EF4-FFF2-40B4-BE49-F238E27FC236}">
                <a16:creationId xmlns:a16="http://schemas.microsoft.com/office/drawing/2014/main" id="{4073E289-D72A-4D07-A437-3955DDFD4F34}"/>
              </a:ext>
            </a:extLst>
          </p:cNvPr>
          <p:cNvSpPr txBox="1"/>
          <p:nvPr/>
        </p:nvSpPr>
        <p:spPr>
          <a:xfrm>
            <a:off x="4982280" y="6552482"/>
            <a:ext cx="6490049"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3- Para mí el orgasmo es</a:t>
            </a:r>
            <a:endParaRPr lang="es-ES" sz="800" dirty="0">
              <a:latin typeface="Segoe UI Symbol" panose="020B0502040204020203" pitchFamily="34" charset="0"/>
              <a:ea typeface="Segoe UI Symbol" panose="020B0502040204020203" pitchFamily="34" charset="0"/>
            </a:endParaRPr>
          </a:p>
        </p:txBody>
      </p:sp>
      <p:sp>
        <p:nvSpPr>
          <p:cNvPr id="7" name="Título 1">
            <a:extLst>
              <a:ext uri="{FF2B5EF4-FFF2-40B4-BE49-F238E27FC236}">
                <a16:creationId xmlns:a16="http://schemas.microsoft.com/office/drawing/2014/main" id="{C8AB7B90-9C46-454F-937D-74D838482AE0}"/>
              </a:ext>
            </a:extLst>
          </p:cNvPr>
          <p:cNvSpPr txBox="1">
            <a:spLocks/>
          </p:cNvSpPr>
          <p:nvPr/>
        </p:nvSpPr>
        <p:spPr>
          <a:xfrm>
            <a:off x="4853993" y="128225"/>
            <a:ext cx="6529359" cy="511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latin typeface="Aharoni" panose="02010803020104030203" pitchFamily="2" charset="-79"/>
                <a:ea typeface="+mn-ea"/>
                <a:cs typeface="Aharoni" panose="02010803020104030203" pitchFamily="2" charset="-79"/>
              </a:rPr>
              <a:t>¿Qué es el orgasmo?</a:t>
            </a:r>
          </a:p>
        </p:txBody>
      </p:sp>
      <p:sp>
        <p:nvSpPr>
          <p:cNvPr id="13" name="CuadroTexto 12">
            <a:extLst>
              <a:ext uri="{FF2B5EF4-FFF2-40B4-BE49-F238E27FC236}">
                <a16:creationId xmlns:a16="http://schemas.microsoft.com/office/drawing/2014/main" id="{84F2A352-E741-4AE7-A561-5C62C68C99EC}"/>
              </a:ext>
            </a:extLst>
          </p:cNvPr>
          <p:cNvSpPr txBox="1"/>
          <p:nvPr/>
        </p:nvSpPr>
        <p:spPr>
          <a:xfrm>
            <a:off x="5210729" y="864092"/>
            <a:ext cx="6604566" cy="307777"/>
          </a:xfrm>
          <a:prstGeom prst="rect">
            <a:avLst/>
          </a:prstGeom>
          <a:noFill/>
        </p:spPr>
        <p:txBody>
          <a:bodyPr wrap="square" rtlCol="0">
            <a:spAutoFit/>
          </a:bodyPr>
          <a:lstStyle/>
          <a:p>
            <a:pPr algn="just"/>
            <a:r>
              <a:rPr lang="es-ES" sz="1400" dirty="0"/>
              <a:t>Tampoco se aprecian diferencias de acuerdo al estado civil.</a:t>
            </a:r>
          </a:p>
        </p:txBody>
      </p:sp>
      <p:sp>
        <p:nvSpPr>
          <p:cNvPr id="14" name="15 CuadroTexto">
            <a:extLst>
              <a:ext uri="{FF2B5EF4-FFF2-40B4-BE49-F238E27FC236}">
                <a16:creationId xmlns:a16="http://schemas.microsoft.com/office/drawing/2014/main" id="{B6B6739B-4D34-4EE9-A868-CBDEAF0B6E45}"/>
              </a:ext>
            </a:extLst>
          </p:cNvPr>
          <p:cNvSpPr txBox="1"/>
          <p:nvPr/>
        </p:nvSpPr>
        <p:spPr>
          <a:xfrm>
            <a:off x="7416706" y="6256358"/>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graphicFrame>
        <p:nvGraphicFramePr>
          <p:cNvPr id="15" name="Gráfico 14">
            <a:extLst>
              <a:ext uri="{FF2B5EF4-FFF2-40B4-BE49-F238E27FC236}">
                <a16:creationId xmlns:a16="http://schemas.microsoft.com/office/drawing/2014/main" id="{9EB6DC84-4311-4A57-A6AD-D4F93CFD50B1}"/>
              </a:ext>
            </a:extLst>
          </p:cNvPr>
          <p:cNvGraphicFramePr/>
          <p:nvPr>
            <p:extLst>
              <p:ext uri="{D42A27DB-BD31-4B8C-83A1-F6EECF244321}">
                <p14:modId xmlns:p14="http://schemas.microsoft.com/office/powerpoint/2010/main" val="3564206063"/>
              </p:ext>
            </p:extLst>
          </p:nvPr>
        </p:nvGraphicFramePr>
        <p:xfrm>
          <a:off x="5116294" y="1753910"/>
          <a:ext cx="6691087" cy="426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196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16</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5" name="CuadroTexto 4">
            <a:extLst>
              <a:ext uri="{FF2B5EF4-FFF2-40B4-BE49-F238E27FC236}">
                <a16:creationId xmlns:a16="http://schemas.microsoft.com/office/drawing/2014/main" id="{4073E289-D72A-4D07-A437-3955DDFD4F34}"/>
              </a:ext>
            </a:extLst>
          </p:cNvPr>
          <p:cNvSpPr txBox="1"/>
          <p:nvPr/>
        </p:nvSpPr>
        <p:spPr>
          <a:xfrm>
            <a:off x="4982280" y="6552482"/>
            <a:ext cx="6490049"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3- Para mí el orgasmo es</a:t>
            </a:r>
            <a:endParaRPr lang="es-ES" sz="800" dirty="0">
              <a:latin typeface="Segoe UI Symbol" panose="020B0502040204020203" pitchFamily="34" charset="0"/>
              <a:ea typeface="Segoe UI Symbol" panose="020B0502040204020203" pitchFamily="34" charset="0"/>
            </a:endParaRPr>
          </a:p>
        </p:txBody>
      </p:sp>
      <p:sp>
        <p:nvSpPr>
          <p:cNvPr id="7" name="Título 1">
            <a:extLst>
              <a:ext uri="{FF2B5EF4-FFF2-40B4-BE49-F238E27FC236}">
                <a16:creationId xmlns:a16="http://schemas.microsoft.com/office/drawing/2014/main" id="{C8AB7B90-9C46-454F-937D-74D838482AE0}"/>
              </a:ext>
            </a:extLst>
          </p:cNvPr>
          <p:cNvSpPr txBox="1">
            <a:spLocks/>
          </p:cNvSpPr>
          <p:nvPr/>
        </p:nvSpPr>
        <p:spPr>
          <a:xfrm>
            <a:off x="4853993" y="128225"/>
            <a:ext cx="6529359" cy="511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latin typeface="Aharoni" panose="02010803020104030203" pitchFamily="2" charset="-79"/>
                <a:ea typeface="+mn-ea"/>
                <a:cs typeface="Aharoni" panose="02010803020104030203" pitchFamily="2" charset="-79"/>
              </a:rPr>
              <a:t>¿Qué es el orgasmo?</a:t>
            </a:r>
          </a:p>
        </p:txBody>
      </p:sp>
      <p:sp>
        <p:nvSpPr>
          <p:cNvPr id="13" name="CuadroTexto 12">
            <a:extLst>
              <a:ext uri="{FF2B5EF4-FFF2-40B4-BE49-F238E27FC236}">
                <a16:creationId xmlns:a16="http://schemas.microsoft.com/office/drawing/2014/main" id="{84F2A352-E741-4AE7-A561-5C62C68C99EC}"/>
              </a:ext>
            </a:extLst>
          </p:cNvPr>
          <p:cNvSpPr txBox="1"/>
          <p:nvPr/>
        </p:nvSpPr>
        <p:spPr>
          <a:xfrm>
            <a:off x="5210729" y="891802"/>
            <a:ext cx="6604566" cy="954107"/>
          </a:xfrm>
          <a:prstGeom prst="rect">
            <a:avLst/>
          </a:prstGeom>
          <a:noFill/>
        </p:spPr>
        <p:txBody>
          <a:bodyPr wrap="square" rtlCol="0">
            <a:spAutoFit/>
          </a:bodyPr>
          <a:lstStyle/>
          <a:p>
            <a:pPr algn="just"/>
            <a:r>
              <a:rPr lang="es-ES" sz="1400" dirty="0"/>
              <a:t>Pese a que como se ha comentado anteriormente, los hombres tienen claro que el orgasmo es algo físico y mental, según la CCAA se observan algunas diferencias dignas de destacar. El 14% de los andaluces creen que el orgasmo es solo físico, siendo la CCAA donde hay un mayor porcentaje que así lo cree.</a:t>
            </a:r>
          </a:p>
        </p:txBody>
      </p:sp>
      <p:sp>
        <p:nvSpPr>
          <p:cNvPr id="14" name="15 CuadroTexto">
            <a:extLst>
              <a:ext uri="{FF2B5EF4-FFF2-40B4-BE49-F238E27FC236}">
                <a16:creationId xmlns:a16="http://schemas.microsoft.com/office/drawing/2014/main" id="{B6B6739B-4D34-4EE9-A868-CBDEAF0B6E45}"/>
              </a:ext>
            </a:extLst>
          </p:cNvPr>
          <p:cNvSpPr txBox="1"/>
          <p:nvPr/>
        </p:nvSpPr>
        <p:spPr>
          <a:xfrm>
            <a:off x="7416706" y="6256358"/>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graphicFrame>
        <p:nvGraphicFramePr>
          <p:cNvPr id="9" name="Gráfico 8">
            <a:extLst>
              <a:ext uri="{FF2B5EF4-FFF2-40B4-BE49-F238E27FC236}">
                <a16:creationId xmlns:a16="http://schemas.microsoft.com/office/drawing/2014/main" id="{64A19C51-C670-4E23-8D88-5E29214D8251}"/>
              </a:ext>
            </a:extLst>
          </p:cNvPr>
          <p:cNvGraphicFramePr/>
          <p:nvPr>
            <p:extLst>
              <p:ext uri="{D42A27DB-BD31-4B8C-83A1-F6EECF244321}">
                <p14:modId xmlns:p14="http://schemas.microsoft.com/office/powerpoint/2010/main" val="4161401875"/>
              </p:ext>
            </p:extLst>
          </p:nvPr>
        </p:nvGraphicFramePr>
        <p:xfrm>
          <a:off x="5181599" y="1978181"/>
          <a:ext cx="6691087" cy="426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3773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5394298" y="190456"/>
            <a:ext cx="5763732" cy="562168"/>
          </a:xfrm>
        </p:spPr>
        <p:txBody>
          <a:bodyPr>
            <a:noAutofit/>
          </a:bodyPr>
          <a:lstStyle/>
          <a:p>
            <a:pPr algn="ctr">
              <a:lnSpc>
                <a:spcPct val="100000"/>
              </a:lnSpc>
            </a:pPr>
            <a:r>
              <a:rPr lang="es-ES" sz="2000" b="1" dirty="0">
                <a:latin typeface="Aharoni" panose="02010803020104030203" pitchFamily="2" charset="-79"/>
                <a:ea typeface="+mn-ea"/>
                <a:cs typeface="Aharoni" panose="02010803020104030203" pitchFamily="2" charset="-79"/>
              </a:rPr>
              <a:t>Nivel de preocupación porque la otra persona no alcance el orgasmo</a:t>
            </a:r>
          </a:p>
        </p:txBody>
      </p:sp>
      <p:sp>
        <p:nvSpPr>
          <p:cNvPr id="5" name="CuadroTexto 4">
            <a:extLst>
              <a:ext uri="{FF2B5EF4-FFF2-40B4-BE49-F238E27FC236}">
                <a16:creationId xmlns:a16="http://schemas.microsoft.com/office/drawing/2014/main" id="{4073E289-D72A-4D07-A437-3955DDFD4F34}"/>
              </a:ext>
            </a:extLst>
          </p:cNvPr>
          <p:cNvSpPr txBox="1"/>
          <p:nvPr/>
        </p:nvSpPr>
        <p:spPr>
          <a:xfrm>
            <a:off x="5021336" y="6565556"/>
            <a:ext cx="6450993"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4- ¿En qué grado te preocupa que en una relación plena la otra persona no alcance el orgasmo? </a:t>
            </a:r>
            <a:endParaRPr lang="es-ES" sz="400" dirty="0">
              <a:latin typeface="Segoe UI Symbol" panose="020B0502040204020203" pitchFamily="34" charset="0"/>
              <a:ea typeface="Segoe UI Symbol" panose="020B0502040204020203" pitchFamily="34" charset="0"/>
            </a:endParaRPr>
          </a:p>
        </p:txBody>
      </p:sp>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17</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1353365928"/>
              </p:ext>
            </p:extLst>
          </p:nvPr>
        </p:nvGraphicFramePr>
        <p:xfrm>
          <a:off x="4466944" y="2173690"/>
          <a:ext cx="6214912"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219200"/>
            <a:ext cx="6604566" cy="738664"/>
          </a:xfrm>
          <a:prstGeom prst="rect">
            <a:avLst/>
          </a:prstGeom>
          <a:noFill/>
        </p:spPr>
        <p:txBody>
          <a:bodyPr wrap="square" rtlCol="0">
            <a:spAutoFit/>
          </a:bodyPr>
          <a:lstStyle/>
          <a:p>
            <a:pPr algn="just"/>
            <a:r>
              <a:rPr lang="es-ES" sz="1400" dirty="0"/>
              <a:t>Más de 8 de cada 10 hombres se preocupa mucho o bastante porque la otra persona no alcance el orgasmo. Es evidente que no busca el placer solo suyo sino de la otra persona, por lo que no puede decirse que el español sea egoísta en este aspecto.</a:t>
            </a:r>
          </a:p>
        </p:txBody>
      </p:sp>
      <p:sp>
        <p:nvSpPr>
          <p:cNvPr id="10" name="CuadroTexto 9">
            <a:extLst>
              <a:ext uri="{FF2B5EF4-FFF2-40B4-BE49-F238E27FC236}">
                <a16:creationId xmlns:a16="http://schemas.microsoft.com/office/drawing/2014/main" id="{7377F65E-1196-45E7-80EB-0DA03D4381AA}"/>
              </a:ext>
            </a:extLst>
          </p:cNvPr>
          <p:cNvSpPr txBox="1"/>
          <p:nvPr/>
        </p:nvSpPr>
        <p:spPr>
          <a:xfrm>
            <a:off x="9666421" y="2509944"/>
            <a:ext cx="2341418" cy="800219"/>
          </a:xfrm>
          <a:prstGeom prst="rect">
            <a:avLst/>
          </a:prstGeom>
          <a:noFill/>
        </p:spPr>
        <p:txBody>
          <a:bodyPr wrap="square" rtlCol="0">
            <a:spAutoFit/>
          </a:bodyPr>
          <a:lstStyle/>
          <a:p>
            <a:pPr algn="ctr"/>
            <a:r>
              <a:rPr lang="es-ES" dirty="0"/>
              <a:t>MUCHO + BASTANTE: </a:t>
            </a:r>
            <a:r>
              <a:rPr lang="es-ES" sz="2800" b="1" dirty="0">
                <a:latin typeface="Arial Black" panose="020B0A04020102020204" pitchFamily="34" charset="0"/>
              </a:rPr>
              <a:t>82,0%</a:t>
            </a:r>
            <a:endParaRPr lang="es-ES" b="1" dirty="0">
              <a:latin typeface="Arial Black" panose="020B0A04020102020204" pitchFamily="34" charset="0"/>
            </a:endParaRPr>
          </a:p>
        </p:txBody>
      </p:sp>
      <p:sp>
        <p:nvSpPr>
          <p:cNvPr id="11" name="CuadroTexto 10">
            <a:extLst>
              <a:ext uri="{FF2B5EF4-FFF2-40B4-BE49-F238E27FC236}">
                <a16:creationId xmlns:a16="http://schemas.microsoft.com/office/drawing/2014/main" id="{D384A43B-5C2E-4F9C-AB7A-2C3E1EA04240}"/>
              </a:ext>
            </a:extLst>
          </p:cNvPr>
          <p:cNvSpPr txBox="1"/>
          <p:nvPr/>
        </p:nvSpPr>
        <p:spPr>
          <a:xfrm>
            <a:off x="9666421" y="4987720"/>
            <a:ext cx="2341418" cy="800219"/>
          </a:xfrm>
          <a:prstGeom prst="rect">
            <a:avLst/>
          </a:prstGeom>
          <a:noFill/>
        </p:spPr>
        <p:txBody>
          <a:bodyPr wrap="square" rtlCol="0">
            <a:spAutoFit/>
          </a:bodyPr>
          <a:lstStyle/>
          <a:p>
            <a:pPr algn="ctr"/>
            <a:r>
              <a:rPr lang="es-ES" dirty="0"/>
              <a:t>POCO + NADA: </a:t>
            </a:r>
            <a:r>
              <a:rPr lang="es-ES" sz="2800" b="1" dirty="0">
                <a:latin typeface="Arial Black" panose="020B0A04020102020204" pitchFamily="34" charset="0"/>
              </a:rPr>
              <a:t>3,9%</a:t>
            </a:r>
          </a:p>
        </p:txBody>
      </p:sp>
    </p:spTree>
    <p:extLst>
      <p:ext uri="{BB962C8B-B14F-4D97-AF65-F5344CB8AC3E}">
        <p14:creationId xmlns:p14="http://schemas.microsoft.com/office/powerpoint/2010/main" val="41649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18</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624114" y="1219200"/>
            <a:ext cx="11383726" cy="523220"/>
          </a:xfrm>
          <a:prstGeom prst="rect">
            <a:avLst/>
          </a:prstGeom>
          <a:noFill/>
        </p:spPr>
        <p:txBody>
          <a:bodyPr wrap="square" rtlCol="0">
            <a:spAutoFit/>
          </a:bodyPr>
          <a:lstStyle/>
          <a:p>
            <a:pPr algn="just"/>
            <a:r>
              <a:rPr lang="es-ES" sz="1400" dirty="0"/>
              <a:t>A tener de los resultados del estudio, se aprecia que los más preocupados con que la otra persona no alcance el orgasmo son los hombres de más edad (55-65 años), mientras que los muestran un menor nivel de preocupación son los hombres más jóvenes (16-24 años).</a:t>
            </a:r>
          </a:p>
        </p:txBody>
      </p:sp>
      <p:graphicFrame>
        <p:nvGraphicFramePr>
          <p:cNvPr id="10" name="Tabla 9">
            <a:extLst>
              <a:ext uri="{FF2B5EF4-FFF2-40B4-BE49-F238E27FC236}">
                <a16:creationId xmlns:a16="http://schemas.microsoft.com/office/drawing/2014/main" id="{F1FA2931-10FE-40B2-9C83-D35E2C709D41}"/>
              </a:ext>
            </a:extLst>
          </p:cNvPr>
          <p:cNvGraphicFramePr>
            <a:graphicFrameLocks noGrp="1"/>
          </p:cNvGraphicFramePr>
          <p:nvPr>
            <p:extLst>
              <p:ext uri="{D42A27DB-BD31-4B8C-83A1-F6EECF244321}">
                <p14:modId xmlns:p14="http://schemas.microsoft.com/office/powerpoint/2010/main" val="1532927624"/>
              </p:ext>
            </p:extLst>
          </p:nvPr>
        </p:nvGraphicFramePr>
        <p:xfrm>
          <a:off x="624114" y="1985277"/>
          <a:ext cx="11096827" cy="3717161"/>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585261">
                  <a:extLst>
                    <a:ext uri="{9D8B030D-6E8A-4147-A177-3AD203B41FA5}">
                      <a16:colId xmlns:a16="http://schemas.microsoft.com/office/drawing/2014/main" val="512689020"/>
                    </a:ext>
                  </a:extLst>
                </a:gridCol>
                <a:gridCol w="1585261">
                  <a:extLst>
                    <a:ext uri="{9D8B030D-6E8A-4147-A177-3AD203B41FA5}">
                      <a16:colId xmlns:a16="http://schemas.microsoft.com/office/drawing/2014/main" val="4213793513"/>
                    </a:ext>
                  </a:extLst>
                </a:gridCol>
                <a:gridCol w="1585261">
                  <a:extLst>
                    <a:ext uri="{9D8B030D-6E8A-4147-A177-3AD203B41FA5}">
                      <a16:colId xmlns:a16="http://schemas.microsoft.com/office/drawing/2014/main" val="1469429616"/>
                    </a:ext>
                  </a:extLst>
                </a:gridCol>
                <a:gridCol w="1585261">
                  <a:extLst>
                    <a:ext uri="{9D8B030D-6E8A-4147-A177-3AD203B41FA5}">
                      <a16:colId xmlns:a16="http://schemas.microsoft.com/office/drawing/2014/main" val="2433300626"/>
                    </a:ext>
                  </a:extLst>
                </a:gridCol>
                <a:gridCol w="1585261">
                  <a:extLst>
                    <a:ext uri="{9D8B030D-6E8A-4147-A177-3AD203B41FA5}">
                      <a16:colId xmlns:a16="http://schemas.microsoft.com/office/drawing/2014/main" val="2289185770"/>
                    </a:ext>
                  </a:extLst>
                </a:gridCol>
                <a:gridCol w="1585261">
                  <a:extLst>
                    <a:ext uri="{9D8B030D-6E8A-4147-A177-3AD203B41FA5}">
                      <a16:colId xmlns:a16="http://schemas.microsoft.com/office/drawing/2014/main" val="713186679"/>
                    </a:ext>
                  </a:extLst>
                </a:gridCol>
                <a:gridCol w="1585261">
                  <a:extLst>
                    <a:ext uri="{9D8B030D-6E8A-4147-A177-3AD203B41FA5}">
                      <a16:colId xmlns:a16="http://schemas.microsoft.com/office/drawing/2014/main" val="480125216"/>
                    </a:ext>
                  </a:extLst>
                </a:gridCol>
              </a:tblGrid>
              <a:tr h="496666">
                <a:tc>
                  <a:txBody>
                    <a:bodyPr/>
                    <a:lstStyle/>
                    <a:p>
                      <a:pPr algn="ctr" fontAlgn="b"/>
                      <a:endParaRPr lang="es-ES" sz="105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16-24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25-34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35-44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45-54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55-65 años</a:t>
                      </a:r>
                    </a:p>
                  </a:txBody>
                  <a:tcPr marL="9525" marR="9525" marT="9525" marB="0" anchor="ctr">
                    <a:solidFill>
                      <a:schemeClr val="tx2"/>
                    </a:solidFill>
                  </a:tcPr>
                </a:tc>
                <a:extLst>
                  <a:ext uri="{0D108BD9-81ED-4DB2-BD59-A6C34878D82A}">
                    <a16:rowId xmlns:a16="http://schemas.microsoft.com/office/drawing/2014/main" val="1954678773"/>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Mucho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32,7%</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30,2%</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33,0%</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28,8%</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34,1%</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37,8%</a:t>
                      </a:r>
                    </a:p>
                  </a:txBody>
                  <a:tcPr marL="9525" marR="9525" marT="9525" marB="0" anchor="ctr">
                    <a:noFill/>
                  </a:tcPr>
                </a:tc>
                <a:extLst>
                  <a:ext uri="{0D108BD9-81ED-4DB2-BD59-A6C34878D82A}">
                    <a16:rowId xmlns:a16="http://schemas.microsoft.com/office/drawing/2014/main" val="4050687424"/>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Bastante</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49,3%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46,5%</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49,8%</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55,1%</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45,6%</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47,2%</a:t>
                      </a:r>
                    </a:p>
                  </a:txBody>
                  <a:tcPr marL="9525" marR="9525" marT="9525" marB="0" anchor="ctr">
                    <a:noFill/>
                  </a:tcPr>
                </a:tc>
                <a:extLst>
                  <a:ext uri="{0D108BD9-81ED-4DB2-BD59-A6C34878D82A}">
                    <a16:rowId xmlns:a16="http://schemas.microsoft.com/office/drawing/2014/main" val="816817818"/>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MUCHO + BASTANTE</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82,0%</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76,7%</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82,8%</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83,9%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79,7%</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85,0%</a:t>
                      </a:r>
                    </a:p>
                  </a:txBody>
                  <a:tcPr marL="9525" marR="9525" marT="9525" marB="0" anchor="ctr">
                    <a:solidFill>
                      <a:schemeClr val="accent4">
                        <a:lumMod val="60000"/>
                        <a:lumOff val="40000"/>
                      </a:schemeClr>
                    </a:solidFill>
                  </a:tcPr>
                </a:tc>
                <a:extLst>
                  <a:ext uri="{0D108BD9-81ED-4DB2-BD59-A6C34878D82A}">
                    <a16:rowId xmlns:a16="http://schemas.microsoft.com/office/drawing/2014/main" val="4038370959"/>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Algo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14,1%</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14,9%</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14,3%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13,8%</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16,3%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11,2%</a:t>
                      </a:r>
                    </a:p>
                  </a:txBody>
                  <a:tcPr marL="9525" marR="9525" marT="9525" marB="0" anchor="ctr">
                    <a:noFill/>
                  </a:tcPr>
                </a:tc>
                <a:extLst>
                  <a:ext uri="{0D108BD9-81ED-4DB2-BD59-A6C34878D82A}">
                    <a16:rowId xmlns:a16="http://schemas.microsoft.com/office/drawing/2014/main" val="3096074807"/>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Poco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5,0%</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2,2%</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1,6%</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2,1%</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1,5%</a:t>
                      </a:r>
                    </a:p>
                  </a:txBody>
                  <a:tcPr marL="9525" marR="9525" marT="9525" marB="0" anchor="ctr">
                    <a:noFill/>
                  </a:tcPr>
                </a:tc>
                <a:extLst>
                  <a:ext uri="{0D108BD9-81ED-4DB2-BD59-A6C34878D82A}">
                    <a16:rowId xmlns:a16="http://schemas.microsoft.com/office/drawing/2014/main" val="1176495665"/>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Nada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1,6%</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3,5%</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0,6%</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0,8%</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1,8%</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2,2%</a:t>
                      </a:r>
                    </a:p>
                  </a:txBody>
                  <a:tcPr marL="9525" marR="9525" marT="9525" marB="0" anchor="ctr">
                    <a:noFill/>
                  </a:tcPr>
                </a:tc>
                <a:extLst>
                  <a:ext uri="{0D108BD9-81ED-4DB2-BD59-A6C34878D82A}">
                    <a16:rowId xmlns:a16="http://schemas.microsoft.com/office/drawing/2014/main" val="2616702204"/>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POCO + NADA</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3,9%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8,5%</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2,8%</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2,4%</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3,9%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3,7%</a:t>
                      </a:r>
                    </a:p>
                  </a:txBody>
                  <a:tcPr marL="9525" marR="9525" marT="9525" marB="0" anchor="ctr">
                    <a:solidFill>
                      <a:schemeClr val="accent4">
                        <a:lumMod val="60000"/>
                        <a:lumOff val="40000"/>
                      </a:schemeClr>
                    </a:solidFill>
                  </a:tcPr>
                </a:tc>
                <a:extLst>
                  <a:ext uri="{0D108BD9-81ED-4DB2-BD59-A6C34878D82A}">
                    <a16:rowId xmlns:a16="http://schemas.microsoft.com/office/drawing/2014/main" val="885406263"/>
                  </a:ext>
                </a:extLst>
              </a:tr>
            </a:tbl>
          </a:graphicData>
        </a:graphic>
      </p:graphicFrame>
      <p:sp>
        <p:nvSpPr>
          <p:cNvPr id="12" name="Título 1">
            <a:extLst>
              <a:ext uri="{FF2B5EF4-FFF2-40B4-BE49-F238E27FC236}">
                <a16:creationId xmlns:a16="http://schemas.microsoft.com/office/drawing/2014/main" id="{29D8E3F5-E7B1-45F4-BC14-A2F96C284FFC}"/>
              </a:ext>
            </a:extLst>
          </p:cNvPr>
          <p:cNvSpPr>
            <a:spLocks noGrp="1"/>
          </p:cNvSpPr>
          <p:nvPr>
            <p:ph type="title"/>
          </p:nvPr>
        </p:nvSpPr>
        <p:spPr>
          <a:xfrm>
            <a:off x="985695" y="190456"/>
            <a:ext cx="10565501" cy="562168"/>
          </a:xfrm>
        </p:spPr>
        <p:txBody>
          <a:bodyPr>
            <a:noAutofit/>
          </a:bodyPr>
          <a:lstStyle/>
          <a:p>
            <a:pPr algn="ctr">
              <a:lnSpc>
                <a:spcPct val="100000"/>
              </a:lnSpc>
            </a:pPr>
            <a:r>
              <a:rPr lang="es-ES" sz="2400" b="1" dirty="0">
                <a:latin typeface="Aharoni" panose="02010803020104030203" pitchFamily="2" charset="-79"/>
                <a:ea typeface="+mn-ea"/>
                <a:cs typeface="Aharoni" panose="02010803020104030203" pitchFamily="2" charset="-79"/>
              </a:rPr>
              <a:t>Nivel de preocupación porque la otra persona no alcance el orgasmo</a:t>
            </a:r>
          </a:p>
        </p:txBody>
      </p:sp>
      <p:sp>
        <p:nvSpPr>
          <p:cNvPr id="13" name="CuadroTexto 12">
            <a:extLst>
              <a:ext uri="{FF2B5EF4-FFF2-40B4-BE49-F238E27FC236}">
                <a16:creationId xmlns:a16="http://schemas.microsoft.com/office/drawing/2014/main" id="{EB759B48-A493-45FF-B7DE-102F1696F4B1}"/>
              </a:ext>
            </a:extLst>
          </p:cNvPr>
          <p:cNvSpPr txBox="1"/>
          <p:nvPr/>
        </p:nvSpPr>
        <p:spPr>
          <a:xfrm>
            <a:off x="184161" y="6564858"/>
            <a:ext cx="6450993"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4- ¿En qué grado te preocupa que en una relación plena la otra persona no alcance el orgasmo? </a:t>
            </a:r>
            <a:endParaRPr lang="es-ES" sz="400" dirty="0">
              <a:latin typeface="Segoe UI Symbol" panose="020B0502040204020203" pitchFamily="34" charset="0"/>
              <a:ea typeface="Segoe UI Symbol" panose="020B0502040204020203" pitchFamily="34" charset="0"/>
            </a:endParaRPr>
          </a:p>
        </p:txBody>
      </p:sp>
      <p:sp>
        <p:nvSpPr>
          <p:cNvPr id="8" name="Elipse 7">
            <a:extLst>
              <a:ext uri="{FF2B5EF4-FFF2-40B4-BE49-F238E27FC236}">
                <a16:creationId xmlns:a16="http://schemas.microsoft.com/office/drawing/2014/main" id="{94C04978-AACF-4B8B-A41C-74F516108298}"/>
              </a:ext>
            </a:extLst>
          </p:cNvPr>
          <p:cNvSpPr/>
          <p:nvPr/>
        </p:nvSpPr>
        <p:spPr>
          <a:xfrm>
            <a:off x="10515600" y="3421293"/>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4F76E18A-0E40-4106-872B-99CA890E284B}"/>
              </a:ext>
            </a:extLst>
          </p:cNvPr>
          <p:cNvSpPr/>
          <p:nvPr/>
        </p:nvSpPr>
        <p:spPr>
          <a:xfrm>
            <a:off x="4112213" y="5230091"/>
            <a:ext cx="858982" cy="4225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69769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19</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1352165138"/>
              </p:ext>
            </p:extLst>
          </p:nvPr>
        </p:nvGraphicFramePr>
        <p:xfrm>
          <a:off x="4352230" y="2136475"/>
          <a:ext cx="5882402"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288475"/>
            <a:ext cx="6604566" cy="523220"/>
          </a:xfrm>
          <a:prstGeom prst="rect">
            <a:avLst/>
          </a:prstGeom>
          <a:noFill/>
        </p:spPr>
        <p:txBody>
          <a:bodyPr wrap="square" rtlCol="0">
            <a:spAutoFit/>
          </a:bodyPr>
          <a:lstStyle/>
          <a:p>
            <a:pPr algn="just"/>
            <a:r>
              <a:rPr lang="es-ES" sz="1400" dirty="0"/>
              <a:t>El casado o que está viviendo en pareja se preocupa significativamente más porque la otra persona no alcance el orgasmo que el soltero/separado.</a:t>
            </a:r>
          </a:p>
        </p:txBody>
      </p:sp>
      <p:sp>
        <p:nvSpPr>
          <p:cNvPr id="13" name="Título 1">
            <a:extLst>
              <a:ext uri="{FF2B5EF4-FFF2-40B4-BE49-F238E27FC236}">
                <a16:creationId xmlns:a16="http://schemas.microsoft.com/office/drawing/2014/main" id="{01F2195C-770F-4CC0-9A66-577E70FDBB4F}"/>
              </a:ext>
            </a:extLst>
          </p:cNvPr>
          <p:cNvSpPr txBox="1">
            <a:spLocks/>
          </p:cNvSpPr>
          <p:nvPr/>
        </p:nvSpPr>
        <p:spPr>
          <a:xfrm>
            <a:off x="5394298" y="190456"/>
            <a:ext cx="5763732" cy="562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000" b="1">
                <a:latin typeface="Aharoni" panose="02010803020104030203" pitchFamily="2" charset="-79"/>
                <a:ea typeface="+mn-ea"/>
                <a:cs typeface="Aharoni" panose="02010803020104030203" pitchFamily="2" charset="-79"/>
              </a:rPr>
              <a:t>Nivel de preocupación porque la otra persona no alcance el orgasmo</a:t>
            </a:r>
            <a:endParaRPr lang="es-ES" sz="2000" b="1" dirty="0">
              <a:latin typeface="Aharoni" panose="02010803020104030203" pitchFamily="2" charset="-79"/>
              <a:ea typeface="+mn-ea"/>
              <a:cs typeface="Aharoni" panose="02010803020104030203" pitchFamily="2" charset="-79"/>
            </a:endParaRPr>
          </a:p>
        </p:txBody>
      </p:sp>
      <p:sp>
        <p:nvSpPr>
          <p:cNvPr id="14" name="CuadroTexto 13">
            <a:extLst>
              <a:ext uri="{FF2B5EF4-FFF2-40B4-BE49-F238E27FC236}">
                <a16:creationId xmlns:a16="http://schemas.microsoft.com/office/drawing/2014/main" id="{885D55B7-8BC8-4E4E-9A39-7B08E2B78296}"/>
              </a:ext>
            </a:extLst>
          </p:cNvPr>
          <p:cNvSpPr txBox="1"/>
          <p:nvPr/>
        </p:nvSpPr>
        <p:spPr>
          <a:xfrm>
            <a:off x="5021336" y="6565556"/>
            <a:ext cx="6450993"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4- ¿En qué grado te preocupa que en una relación plena la otra persona no alcance el orgasmo? </a:t>
            </a:r>
            <a:endParaRPr lang="es-ES" sz="400" dirty="0">
              <a:latin typeface="Segoe UI Symbol" panose="020B0502040204020203" pitchFamily="34" charset="0"/>
              <a:ea typeface="Segoe UI Symbol" panose="020B0502040204020203" pitchFamily="34" charset="0"/>
            </a:endParaRPr>
          </a:p>
        </p:txBody>
      </p:sp>
      <p:sp>
        <p:nvSpPr>
          <p:cNvPr id="10" name="CuadroTexto 9">
            <a:extLst>
              <a:ext uri="{FF2B5EF4-FFF2-40B4-BE49-F238E27FC236}">
                <a16:creationId xmlns:a16="http://schemas.microsoft.com/office/drawing/2014/main" id="{0779AB5B-3F2D-4717-BB9A-1D2A967BF361}"/>
              </a:ext>
            </a:extLst>
          </p:cNvPr>
          <p:cNvSpPr txBox="1"/>
          <p:nvPr/>
        </p:nvSpPr>
        <p:spPr>
          <a:xfrm>
            <a:off x="8967942" y="2114731"/>
            <a:ext cx="3224057" cy="800219"/>
          </a:xfrm>
          <a:prstGeom prst="rect">
            <a:avLst/>
          </a:prstGeom>
          <a:noFill/>
        </p:spPr>
        <p:txBody>
          <a:bodyPr wrap="square" rtlCol="0">
            <a:spAutoFit/>
          </a:bodyPr>
          <a:lstStyle/>
          <a:p>
            <a:pPr algn="ctr"/>
            <a:r>
              <a:rPr lang="es-ES" dirty="0"/>
              <a:t>MUCHO + BASTANTE: </a:t>
            </a:r>
            <a:r>
              <a:rPr lang="es-ES" sz="2800" b="1" dirty="0">
                <a:solidFill>
                  <a:schemeClr val="accent3">
                    <a:lumMod val="60000"/>
                    <a:lumOff val="40000"/>
                  </a:schemeClr>
                </a:solidFill>
                <a:latin typeface="Arial Black" panose="020B0A04020102020204" pitchFamily="34" charset="0"/>
              </a:rPr>
              <a:t>84,1% </a:t>
            </a:r>
            <a:r>
              <a:rPr lang="es-ES" b="1" dirty="0">
                <a:latin typeface="Arial Black" panose="020B0A04020102020204" pitchFamily="34" charset="0"/>
              </a:rPr>
              <a:t>vs</a:t>
            </a:r>
            <a:r>
              <a:rPr lang="es-ES" sz="2800" b="1" dirty="0">
                <a:solidFill>
                  <a:schemeClr val="accent3">
                    <a:lumMod val="60000"/>
                    <a:lumOff val="40000"/>
                  </a:schemeClr>
                </a:solidFill>
                <a:latin typeface="Arial Black" panose="020B0A04020102020204" pitchFamily="34" charset="0"/>
              </a:rPr>
              <a:t> </a:t>
            </a:r>
            <a:r>
              <a:rPr lang="es-ES" sz="2800" b="1" dirty="0">
                <a:solidFill>
                  <a:schemeClr val="accent6">
                    <a:lumMod val="75000"/>
                  </a:schemeClr>
                </a:solidFill>
                <a:latin typeface="Arial Black" panose="020B0A04020102020204" pitchFamily="34" charset="0"/>
              </a:rPr>
              <a:t>78,3%</a:t>
            </a:r>
            <a:endParaRPr lang="es-ES" b="1" dirty="0">
              <a:solidFill>
                <a:schemeClr val="accent6">
                  <a:lumMod val="75000"/>
                </a:schemeClr>
              </a:solidFill>
              <a:latin typeface="Arial Black" panose="020B0A04020102020204" pitchFamily="34" charset="0"/>
            </a:endParaRPr>
          </a:p>
        </p:txBody>
      </p:sp>
      <p:sp>
        <p:nvSpPr>
          <p:cNvPr id="11" name="CuadroTexto 10">
            <a:extLst>
              <a:ext uri="{FF2B5EF4-FFF2-40B4-BE49-F238E27FC236}">
                <a16:creationId xmlns:a16="http://schemas.microsoft.com/office/drawing/2014/main" id="{85F6C45C-80FB-4876-8537-6252D21341CD}"/>
              </a:ext>
            </a:extLst>
          </p:cNvPr>
          <p:cNvSpPr txBox="1"/>
          <p:nvPr/>
        </p:nvSpPr>
        <p:spPr>
          <a:xfrm>
            <a:off x="8967941" y="4996615"/>
            <a:ext cx="3224057" cy="800219"/>
          </a:xfrm>
          <a:prstGeom prst="rect">
            <a:avLst/>
          </a:prstGeom>
          <a:noFill/>
        </p:spPr>
        <p:txBody>
          <a:bodyPr wrap="square" rtlCol="0">
            <a:spAutoFit/>
          </a:bodyPr>
          <a:lstStyle/>
          <a:p>
            <a:pPr algn="ctr"/>
            <a:r>
              <a:rPr lang="es-ES" dirty="0"/>
              <a:t>POCO + NADA: </a:t>
            </a:r>
          </a:p>
          <a:p>
            <a:pPr algn="ctr"/>
            <a:r>
              <a:rPr lang="es-ES" sz="2800" b="1" dirty="0">
                <a:solidFill>
                  <a:schemeClr val="accent3">
                    <a:lumMod val="60000"/>
                    <a:lumOff val="40000"/>
                  </a:schemeClr>
                </a:solidFill>
                <a:latin typeface="Arial Black" panose="020B0A04020102020204" pitchFamily="34" charset="0"/>
              </a:rPr>
              <a:t>3,0%</a:t>
            </a:r>
            <a:r>
              <a:rPr lang="es-ES" sz="2800" b="1" dirty="0">
                <a:latin typeface="Arial Black" panose="020B0A04020102020204" pitchFamily="34" charset="0"/>
              </a:rPr>
              <a:t> </a:t>
            </a:r>
            <a:r>
              <a:rPr lang="es-ES" b="1" dirty="0">
                <a:latin typeface="Arial Black" panose="020B0A04020102020204" pitchFamily="34" charset="0"/>
              </a:rPr>
              <a:t>vs</a:t>
            </a:r>
            <a:r>
              <a:rPr lang="es-ES" sz="2800" b="1" dirty="0">
                <a:latin typeface="Arial Black" panose="020B0A04020102020204" pitchFamily="34" charset="0"/>
              </a:rPr>
              <a:t> </a:t>
            </a:r>
            <a:r>
              <a:rPr lang="es-ES" sz="2800" b="1" dirty="0">
                <a:solidFill>
                  <a:schemeClr val="accent6">
                    <a:lumMod val="75000"/>
                  </a:schemeClr>
                </a:solidFill>
                <a:latin typeface="Arial Black" panose="020B0A04020102020204" pitchFamily="34" charset="0"/>
              </a:rPr>
              <a:t>5,0%</a:t>
            </a:r>
          </a:p>
        </p:txBody>
      </p:sp>
    </p:spTree>
    <p:extLst>
      <p:ext uri="{BB962C8B-B14F-4D97-AF65-F5344CB8AC3E}">
        <p14:creationId xmlns:p14="http://schemas.microsoft.com/office/powerpoint/2010/main" val="342957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88E53-510E-4AAA-93D3-86126600F4C8}"/>
              </a:ext>
            </a:extLst>
          </p:cNvPr>
          <p:cNvSpPr>
            <a:spLocks noGrp="1"/>
          </p:cNvSpPr>
          <p:nvPr>
            <p:ph type="title"/>
          </p:nvPr>
        </p:nvSpPr>
        <p:spPr>
          <a:xfrm>
            <a:off x="5150339" y="196201"/>
            <a:ext cx="1891323" cy="618385"/>
          </a:xfrm>
        </p:spPr>
        <p:txBody>
          <a:bodyPr/>
          <a:lstStyle/>
          <a:p>
            <a:pPr algn="r"/>
            <a:r>
              <a:rPr lang="es-ES" sz="2800" b="1" dirty="0">
                <a:latin typeface="Aharoni" panose="02010803020104030203" pitchFamily="2" charset="-79"/>
                <a:ea typeface="+mn-ea"/>
                <a:cs typeface="Aharoni" panose="02010803020104030203" pitchFamily="2" charset="-79"/>
              </a:rPr>
              <a:t>Objetivos </a:t>
            </a:r>
          </a:p>
        </p:txBody>
      </p:sp>
      <p:sp>
        <p:nvSpPr>
          <p:cNvPr id="4" name="Marcador de posición de número de diapositiva 5">
            <a:extLst>
              <a:ext uri="{FF2B5EF4-FFF2-40B4-BE49-F238E27FC236}">
                <a16:creationId xmlns:a16="http://schemas.microsoft.com/office/drawing/2014/main" id="{6194DAA0-09C9-41C1-A9DD-E3BCF2C058C8}"/>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2</a:t>
            </a:fld>
            <a:endParaRPr lang="es-ES"/>
          </a:p>
        </p:txBody>
      </p:sp>
      <p:sp>
        <p:nvSpPr>
          <p:cNvPr id="3" name="Marcador de contenido 2">
            <a:extLst>
              <a:ext uri="{FF2B5EF4-FFF2-40B4-BE49-F238E27FC236}">
                <a16:creationId xmlns:a16="http://schemas.microsoft.com/office/drawing/2014/main" id="{0835412F-90D2-40FC-9696-D23AC8538D86}"/>
              </a:ext>
            </a:extLst>
          </p:cNvPr>
          <p:cNvSpPr>
            <a:spLocks noGrp="1"/>
          </p:cNvSpPr>
          <p:nvPr>
            <p:ph idx="1"/>
          </p:nvPr>
        </p:nvSpPr>
        <p:spPr>
          <a:xfrm>
            <a:off x="5056907" y="1825625"/>
            <a:ext cx="6569035" cy="4351338"/>
          </a:xfrm>
        </p:spPr>
        <p:txBody>
          <a:bodyPr anchor="ctr">
            <a:normAutofit fontScale="92500" lnSpcReduction="20000"/>
          </a:bodyPr>
          <a:lstStyle/>
          <a:p>
            <a:pPr algn="just"/>
            <a:r>
              <a:rPr lang="es-ES" sz="2400" b="1" dirty="0"/>
              <a:t>Conocer el nivel de satisfacción de los hombres españoles con su vida sexual</a:t>
            </a:r>
          </a:p>
          <a:p>
            <a:pPr algn="just"/>
            <a:endParaRPr lang="es-ES" sz="2400" b="1" dirty="0"/>
          </a:p>
          <a:p>
            <a:pPr algn="just"/>
            <a:r>
              <a:rPr lang="es-ES" sz="2400" b="1" dirty="0"/>
              <a:t>Saber si los españoles han tenido algún problema sexual</a:t>
            </a:r>
          </a:p>
          <a:p>
            <a:pPr algn="just"/>
            <a:endParaRPr lang="es-ES" sz="2400" b="1" dirty="0"/>
          </a:p>
          <a:p>
            <a:pPr algn="just"/>
            <a:r>
              <a:rPr lang="es-ES" sz="2400" b="1" dirty="0"/>
              <a:t>Se acude al urólogo para revisiones periódicas de próstata y testículos</a:t>
            </a:r>
          </a:p>
          <a:p>
            <a:pPr algn="just"/>
            <a:endParaRPr lang="es-ES" sz="2400" b="1" dirty="0"/>
          </a:p>
          <a:p>
            <a:pPr algn="just"/>
            <a:r>
              <a:rPr lang="es-ES" sz="2400" b="1" dirty="0"/>
              <a:t>Medir la importancia de la práctica de sexo en la pareja</a:t>
            </a:r>
          </a:p>
          <a:p>
            <a:pPr algn="just"/>
            <a:endParaRPr lang="es-ES" sz="2400" b="1" dirty="0"/>
          </a:p>
          <a:p>
            <a:pPr algn="just"/>
            <a:r>
              <a:rPr lang="es-ES" sz="2400" b="1" dirty="0"/>
              <a:t>Que prácticas sexuales ha hecho en alguna ocasión</a:t>
            </a:r>
          </a:p>
        </p:txBody>
      </p:sp>
      <p:pic>
        <p:nvPicPr>
          <p:cNvPr id="6" name="Imagen 5">
            <a:extLst>
              <a:ext uri="{FF2B5EF4-FFF2-40B4-BE49-F238E27FC236}">
                <a16:creationId xmlns:a16="http://schemas.microsoft.com/office/drawing/2014/main" id="{2770D409-77BE-4D74-B940-A221FCA67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56907" cy="6858000"/>
          </a:xfrm>
          <a:prstGeom prst="rect">
            <a:avLst/>
          </a:prstGeom>
        </p:spPr>
      </p:pic>
    </p:spTree>
    <p:extLst>
      <p:ext uri="{BB962C8B-B14F-4D97-AF65-F5344CB8AC3E}">
        <p14:creationId xmlns:p14="http://schemas.microsoft.com/office/powerpoint/2010/main" val="2638255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20</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5333314" y="6196768"/>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624114" y="1219200"/>
            <a:ext cx="11383726" cy="738664"/>
          </a:xfrm>
          <a:prstGeom prst="rect">
            <a:avLst/>
          </a:prstGeom>
          <a:noFill/>
        </p:spPr>
        <p:txBody>
          <a:bodyPr wrap="square" rtlCol="0">
            <a:spAutoFit/>
          </a:bodyPr>
          <a:lstStyle/>
          <a:p>
            <a:pPr algn="just"/>
            <a:r>
              <a:rPr lang="es-ES" sz="1400" dirty="0"/>
              <a:t>Más de 8 de cada 10 hombres se preocupa mucho o bastante porque la otra persona no alcance el orgasmo. A nivel de CCAA, los andaluces son los más preocupados sobre la posibilidad de que la otra persona no llegue al orgasmo. Los que manifiestan en mayor porcentaje que les preocupa poco o nada esto es a los catalanes.</a:t>
            </a:r>
          </a:p>
        </p:txBody>
      </p:sp>
      <p:graphicFrame>
        <p:nvGraphicFramePr>
          <p:cNvPr id="10" name="Tabla 9">
            <a:extLst>
              <a:ext uri="{FF2B5EF4-FFF2-40B4-BE49-F238E27FC236}">
                <a16:creationId xmlns:a16="http://schemas.microsoft.com/office/drawing/2014/main" id="{F1FA2931-10FE-40B2-9C83-D35E2C709D41}"/>
              </a:ext>
            </a:extLst>
          </p:cNvPr>
          <p:cNvGraphicFramePr>
            <a:graphicFrameLocks noGrp="1"/>
          </p:cNvGraphicFramePr>
          <p:nvPr>
            <p:extLst>
              <p:ext uri="{D42A27DB-BD31-4B8C-83A1-F6EECF244321}">
                <p14:modId xmlns:p14="http://schemas.microsoft.com/office/powerpoint/2010/main" val="254925011"/>
              </p:ext>
            </p:extLst>
          </p:nvPr>
        </p:nvGraphicFramePr>
        <p:xfrm>
          <a:off x="624114" y="1985277"/>
          <a:ext cx="11096827" cy="37786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585261">
                  <a:extLst>
                    <a:ext uri="{9D8B030D-6E8A-4147-A177-3AD203B41FA5}">
                      <a16:colId xmlns:a16="http://schemas.microsoft.com/office/drawing/2014/main" val="512689020"/>
                    </a:ext>
                  </a:extLst>
                </a:gridCol>
                <a:gridCol w="1585261">
                  <a:extLst>
                    <a:ext uri="{9D8B030D-6E8A-4147-A177-3AD203B41FA5}">
                      <a16:colId xmlns:a16="http://schemas.microsoft.com/office/drawing/2014/main" val="4213793513"/>
                    </a:ext>
                  </a:extLst>
                </a:gridCol>
                <a:gridCol w="1585261">
                  <a:extLst>
                    <a:ext uri="{9D8B030D-6E8A-4147-A177-3AD203B41FA5}">
                      <a16:colId xmlns:a16="http://schemas.microsoft.com/office/drawing/2014/main" val="1469429616"/>
                    </a:ext>
                  </a:extLst>
                </a:gridCol>
                <a:gridCol w="1585261">
                  <a:extLst>
                    <a:ext uri="{9D8B030D-6E8A-4147-A177-3AD203B41FA5}">
                      <a16:colId xmlns:a16="http://schemas.microsoft.com/office/drawing/2014/main" val="2433300626"/>
                    </a:ext>
                  </a:extLst>
                </a:gridCol>
                <a:gridCol w="1585261">
                  <a:extLst>
                    <a:ext uri="{9D8B030D-6E8A-4147-A177-3AD203B41FA5}">
                      <a16:colId xmlns:a16="http://schemas.microsoft.com/office/drawing/2014/main" val="2289185770"/>
                    </a:ext>
                  </a:extLst>
                </a:gridCol>
                <a:gridCol w="1585261">
                  <a:extLst>
                    <a:ext uri="{9D8B030D-6E8A-4147-A177-3AD203B41FA5}">
                      <a16:colId xmlns:a16="http://schemas.microsoft.com/office/drawing/2014/main" val="713186679"/>
                    </a:ext>
                  </a:extLst>
                </a:gridCol>
                <a:gridCol w="1585261">
                  <a:extLst>
                    <a:ext uri="{9D8B030D-6E8A-4147-A177-3AD203B41FA5}">
                      <a16:colId xmlns:a16="http://schemas.microsoft.com/office/drawing/2014/main" val="480125216"/>
                    </a:ext>
                  </a:extLst>
                </a:gridCol>
              </a:tblGrid>
              <a:tr h="496666">
                <a:tc>
                  <a:txBody>
                    <a:bodyPr/>
                    <a:lstStyle/>
                    <a:p>
                      <a:pPr algn="ctr" fontAlgn="b"/>
                      <a:endParaRPr lang="es-ES" sz="105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Andalucía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Cataluña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Valenciana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de Madrid</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Resto</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extLst>
                  <a:ext uri="{0D108BD9-81ED-4DB2-BD59-A6C34878D82A}">
                    <a16:rowId xmlns:a16="http://schemas.microsoft.com/office/drawing/2014/main" val="1954678773"/>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Mucho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32,7%</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41,1%</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33,3%</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31,5%</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33,0%</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28,9%</a:t>
                      </a:r>
                    </a:p>
                  </a:txBody>
                  <a:tcPr marL="9525" marR="9525" marT="9525" marB="0" anchor="ctr">
                    <a:noFill/>
                  </a:tcPr>
                </a:tc>
                <a:extLst>
                  <a:ext uri="{0D108BD9-81ED-4DB2-BD59-A6C34878D82A}">
                    <a16:rowId xmlns:a16="http://schemas.microsoft.com/office/drawing/2014/main" val="4050687424"/>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Bastante</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49,3%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43,3%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50,0%</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51,9%</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49,3%</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51,1%</a:t>
                      </a:r>
                    </a:p>
                  </a:txBody>
                  <a:tcPr marL="9525" marR="9525" marT="9525" marB="0" anchor="ctr">
                    <a:noFill/>
                  </a:tcPr>
                </a:tc>
                <a:extLst>
                  <a:ext uri="{0D108BD9-81ED-4DB2-BD59-A6C34878D82A}">
                    <a16:rowId xmlns:a16="http://schemas.microsoft.com/office/drawing/2014/main" val="816817818"/>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MUCHO + BASTANTE</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82,0%</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84,4%</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83,3%</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83,4%</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82,3%</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80,0%</a:t>
                      </a:r>
                    </a:p>
                  </a:txBody>
                  <a:tcPr marL="9525" marR="9525" marT="9525" marB="0" anchor="ctr">
                    <a:solidFill>
                      <a:schemeClr val="accent4">
                        <a:lumMod val="60000"/>
                        <a:lumOff val="40000"/>
                      </a:schemeClr>
                    </a:solidFill>
                  </a:tcPr>
                </a:tc>
                <a:extLst>
                  <a:ext uri="{0D108BD9-81ED-4DB2-BD59-A6C34878D82A}">
                    <a16:rowId xmlns:a16="http://schemas.microsoft.com/office/drawing/2014/main" val="4038370959"/>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Algo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14,1%</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12,6%</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11,3%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14,8%</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14,4%</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15,7%</a:t>
                      </a:r>
                    </a:p>
                  </a:txBody>
                  <a:tcPr marL="9525" marR="9525" marT="9525" marB="0" anchor="ctr">
                    <a:noFill/>
                  </a:tcPr>
                </a:tc>
                <a:extLst>
                  <a:ext uri="{0D108BD9-81ED-4DB2-BD59-A6C34878D82A}">
                    <a16:rowId xmlns:a16="http://schemas.microsoft.com/office/drawing/2014/main" val="3096074807"/>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Poco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2,3%</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1,5%</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3,8%</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1,2%</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1,9%</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2,4%</a:t>
                      </a:r>
                    </a:p>
                  </a:txBody>
                  <a:tcPr marL="9525" marR="9525" marT="9525" marB="0" anchor="ctr">
                    <a:noFill/>
                  </a:tcPr>
                </a:tc>
                <a:extLst>
                  <a:ext uri="{0D108BD9-81ED-4DB2-BD59-A6C34878D82A}">
                    <a16:rowId xmlns:a16="http://schemas.microsoft.com/office/drawing/2014/main" val="1176495665"/>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Nada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1,6%</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1,5%</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0,6%</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1,4%</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1,9%</a:t>
                      </a:r>
                    </a:p>
                  </a:txBody>
                  <a:tcPr marL="9525" marR="9525" marT="9525" marB="0" anchor="ctr">
                    <a:noFill/>
                  </a:tcPr>
                </a:tc>
                <a:extLst>
                  <a:ext uri="{0D108BD9-81ED-4DB2-BD59-A6C34878D82A}">
                    <a16:rowId xmlns:a16="http://schemas.microsoft.com/office/drawing/2014/main" val="2616702204"/>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POCO + NADA</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3,9%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3,0%</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5,5%</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1,8%</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3,3%</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4,3%</a:t>
                      </a:r>
                    </a:p>
                  </a:txBody>
                  <a:tcPr marL="9525" marR="9525" marT="9525" marB="0" anchor="ctr">
                    <a:solidFill>
                      <a:schemeClr val="accent4">
                        <a:lumMod val="60000"/>
                        <a:lumOff val="40000"/>
                      </a:schemeClr>
                    </a:solidFill>
                  </a:tcPr>
                </a:tc>
                <a:extLst>
                  <a:ext uri="{0D108BD9-81ED-4DB2-BD59-A6C34878D82A}">
                    <a16:rowId xmlns:a16="http://schemas.microsoft.com/office/drawing/2014/main" val="885406263"/>
                  </a:ext>
                </a:extLst>
              </a:tr>
            </a:tbl>
          </a:graphicData>
        </a:graphic>
      </p:graphicFrame>
      <p:sp>
        <p:nvSpPr>
          <p:cNvPr id="12" name="Título 1">
            <a:extLst>
              <a:ext uri="{FF2B5EF4-FFF2-40B4-BE49-F238E27FC236}">
                <a16:creationId xmlns:a16="http://schemas.microsoft.com/office/drawing/2014/main" id="{583A5466-B3C9-41FE-A4B5-DC6FA1FD1FE4}"/>
              </a:ext>
            </a:extLst>
          </p:cNvPr>
          <p:cNvSpPr>
            <a:spLocks noGrp="1"/>
          </p:cNvSpPr>
          <p:nvPr>
            <p:ph type="title"/>
          </p:nvPr>
        </p:nvSpPr>
        <p:spPr>
          <a:xfrm>
            <a:off x="985695" y="190456"/>
            <a:ext cx="10565501" cy="562168"/>
          </a:xfrm>
        </p:spPr>
        <p:txBody>
          <a:bodyPr>
            <a:noAutofit/>
          </a:bodyPr>
          <a:lstStyle/>
          <a:p>
            <a:pPr algn="ctr">
              <a:lnSpc>
                <a:spcPct val="100000"/>
              </a:lnSpc>
            </a:pPr>
            <a:r>
              <a:rPr lang="es-ES" sz="2400" b="1" dirty="0">
                <a:latin typeface="Aharoni" panose="02010803020104030203" pitchFamily="2" charset="-79"/>
                <a:ea typeface="+mn-ea"/>
                <a:cs typeface="Aharoni" panose="02010803020104030203" pitchFamily="2" charset="-79"/>
              </a:rPr>
              <a:t>Nivel de preocupación porque la otra persona no alcance el orgasmo</a:t>
            </a:r>
          </a:p>
        </p:txBody>
      </p:sp>
      <p:sp>
        <p:nvSpPr>
          <p:cNvPr id="13" name="CuadroTexto 12">
            <a:extLst>
              <a:ext uri="{FF2B5EF4-FFF2-40B4-BE49-F238E27FC236}">
                <a16:creationId xmlns:a16="http://schemas.microsoft.com/office/drawing/2014/main" id="{D89126D2-1EED-42F9-85FF-77F60A24D21E}"/>
              </a:ext>
            </a:extLst>
          </p:cNvPr>
          <p:cNvSpPr txBox="1"/>
          <p:nvPr/>
        </p:nvSpPr>
        <p:spPr>
          <a:xfrm>
            <a:off x="184161" y="6564858"/>
            <a:ext cx="6450993"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4- ¿En qué grado te preocupa que en una relación plena la otra persona no alcance el orgasmo? </a:t>
            </a:r>
            <a:endParaRPr lang="es-ES" sz="400" dirty="0">
              <a:latin typeface="Segoe UI Symbol" panose="020B0502040204020203" pitchFamily="34" charset="0"/>
              <a:ea typeface="Segoe UI Symbol" panose="020B0502040204020203" pitchFamily="34" charset="0"/>
            </a:endParaRPr>
          </a:p>
        </p:txBody>
      </p:sp>
      <p:sp>
        <p:nvSpPr>
          <p:cNvPr id="8" name="Elipse 7">
            <a:extLst>
              <a:ext uri="{FF2B5EF4-FFF2-40B4-BE49-F238E27FC236}">
                <a16:creationId xmlns:a16="http://schemas.microsoft.com/office/drawing/2014/main" id="{6F76A22D-D05B-4E40-910B-39D3896B2818}"/>
              </a:ext>
            </a:extLst>
          </p:cNvPr>
          <p:cNvSpPr/>
          <p:nvPr/>
        </p:nvSpPr>
        <p:spPr>
          <a:xfrm>
            <a:off x="4112213" y="3464089"/>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C2E9054A-C924-40DE-9542-8A2D91B94CFD}"/>
              </a:ext>
            </a:extLst>
          </p:cNvPr>
          <p:cNvSpPr/>
          <p:nvPr/>
        </p:nvSpPr>
        <p:spPr>
          <a:xfrm>
            <a:off x="5694219" y="5296571"/>
            <a:ext cx="858982" cy="4225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98127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4848804" y="198251"/>
            <a:ext cx="6937361" cy="464602"/>
          </a:xfrm>
        </p:spPr>
        <p:txBody>
          <a:bodyPr>
            <a:normAutofit/>
          </a:bodyPr>
          <a:lstStyle/>
          <a:p>
            <a:r>
              <a:rPr lang="es-ES" sz="1800" b="1" dirty="0">
                <a:latin typeface="Aharoni" panose="02010803020104030203" pitchFamily="2" charset="-79"/>
                <a:ea typeface="+mn-ea"/>
                <a:cs typeface="Aharoni" panose="02010803020104030203" pitchFamily="2" charset="-79"/>
              </a:rPr>
              <a:t>Renunciarías a tener orgasmos toda tu vida por 1 millón de €</a:t>
            </a:r>
          </a:p>
        </p:txBody>
      </p:sp>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21</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5" name="CuadroTexto 4">
            <a:extLst>
              <a:ext uri="{FF2B5EF4-FFF2-40B4-BE49-F238E27FC236}">
                <a16:creationId xmlns:a16="http://schemas.microsoft.com/office/drawing/2014/main" id="{4073E289-D72A-4D07-A437-3955DDFD4F34}"/>
              </a:ext>
            </a:extLst>
          </p:cNvPr>
          <p:cNvSpPr txBox="1"/>
          <p:nvPr/>
        </p:nvSpPr>
        <p:spPr>
          <a:xfrm>
            <a:off x="4940425" y="6581001"/>
            <a:ext cx="6490049"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5-  ¿Renunciarías a tener orgasmos toda tu vida a cambio de 1 millón de euros?</a:t>
            </a:r>
            <a:endParaRPr lang="es-ES" sz="1000" dirty="0">
              <a:latin typeface="Segoe UI Symbol" panose="020B0502040204020203" pitchFamily="34" charset="0"/>
              <a:ea typeface="Segoe UI Symbol" panose="020B0502040204020203" pitchFamily="34" charset="0"/>
            </a:endParaRPr>
          </a:p>
        </p:txBody>
      </p:sp>
      <p:sp>
        <p:nvSpPr>
          <p:cNvPr id="13" name="CuadroTexto 12">
            <a:extLst>
              <a:ext uri="{FF2B5EF4-FFF2-40B4-BE49-F238E27FC236}">
                <a16:creationId xmlns:a16="http://schemas.microsoft.com/office/drawing/2014/main" id="{BEB2EE19-8B44-4C3A-B945-9A3D1DCF33FE}"/>
              </a:ext>
            </a:extLst>
          </p:cNvPr>
          <p:cNvSpPr txBox="1"/>
          <p:nvPr/>
        </p:nvSpPr>
        <p:spPr>
          <a:xfrm>
            <a:off x="5181599" y="1320195"/>
            <a:ext cx="6604566" cy="523220"/>
          </a:xfrm>
          <a:prstGeom prst="rect">
            <a:avLst/>
          </a:prstGeom>
          <a:noFill/>
        </p:spPr>
        <p:txBody>
          <a:bodyPr wrap="square" rtlCol="0">
            <a:spAutoFit/>
          </a:bodyPr>
          <a:lstStyle/>
          <a:p>
            <a:pPr algn="just"/>
            <a:r>
              <a:rPr lang="es-ES" sz="1400" dirty="0"/>
              <a:t>Aunque casi la mitad de los hombres no renunciaría a tener orgasmos toda su vida a cambio de 1 millón de euros, casi 3 de cada 10, preferirían el dinero a los orgasmos. </a:t>
            </a:r>
          </a:p>
        </p:txBody>
      </p:sp>
      <p:sp>
        <p:nvSpPr>
          <p:cNvPr id="14" name="15 CuadroTexto">
            <a:extLst>
              <a:ext uri="{FF2B5EF4-FFF2-40B4-BE49-F238E27FC236}">
                <a16:creationId xmlns:a16="http://schemas.microsoft.com/office/drawing/2014/main" id="{EAB8E608-FDE3-46C7-9AAF-33A96D87254B}"/>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graphicFrame>
        <p:nvGraphicFramePr>
          <p:cNvPr id="11" name="Gráfico 10">
            <a:extLst>
              <a:ext uri="{FF2B5EF4-FFF2-40B4-BE49-F238E27FC236}">
                <a16:creationId xmlns:a16="http://schemas.microsoft.com/office/drawing/2014/main" id="{F39B204F-3CDA-46BD-AF76-FAA8E6120D08}"/>
              </a:ext>
            </a:extLst>
          </p:cNvPr>
          <p:cNvGraphicFramePr/>
          <p:nvPr>
            <p:extLst>
              <p:ext uri="{D42A27DB-BD31-4B8C-83A1-F6EECF244321}">
                <p14:modId xmlns:p14="http://schemas.microsoft.com/office/powerpoint/2010/main" val="4277611804"/>
              </p:ext>
            </p:extLst>
          </p:nvPr>
        </p:nvGraphicFramePr>
        <p:xfrm>
          <a:off x="6096000" y="2219396"/>
          <a:ext cx="5225144" cy="3880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7448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22</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graphicFrame>
        <p:nvGraphicFramePr>
          <p:cNvPr id="9" name="Gráfico 8">
            <a:extLst>
              <a:ext uri="{FF2B5EF4-FFF2-40B4-BE49-F238E27FC236}">
                <a16:creationId xmlns:a16="http://schemas.microsoft.com/office/drawing/2014/main" id="{E976D4CC-3952-44C6-B2A8-FA28A4552903}"/>
              </a:ext>
            </a:extLst>
          </p:cNvPr>
          <p:cNvGraphicFramePr/>
          <p:nvPr>
            <p:extLst>
              <p:ext uri="{D42A27DB-BD31-4B8C-83A1-F6EECF244321}">
                <p14:modId xmlns:p14="http://schemas.microsoft.com/office/powerpoint/2010/main" val="93161189"/>
              </p:ext>
            </p:extLst>
          </p:nvPr>
        </p:nvGraphicFramePr>
        <p:xfrm>
          <a:off x="4982280" y="2049723"/>
          <a:ext cx="7109268" cy="4029884"/>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6AD3F9DD-6BD2-4E46-86EA-C7A43898D0D6}"/>
              </a:ext>
            </a:extLst>
          </p:cNvPr>
          <p:cNvSpPr txBox="1"/>
          <p:nvPr/>
        </p:nvSpPr>
        <p:spPr>
          <a:xfrm>
            <a:off x="5234631" y="1284773"/>
            <a:ext cx="6604566" cy="523220"/>
          </a:xfrm>
          <a:prstGeom prst="rect">
            <a:avLst/>
          </a:prstGeom>
          <a:noFill/>
        </p:spPr>
        <p:txBody>
          <a:bodyPr wrap="square" rtlCol="0">
            <a:spAutoFit/>
          </a:bodyPr>
          <a:lstStyle/>
          <a:p>
            <a:pPr algn="just"/>
            <a:r>
              <a:rPr lang="es-ES" sz="1400" dirty="0"/>
              <a:t>Casi 4 de cada 10 jóvenes de 16-24 años preferirían 1 millón de euros y estarían dispuestos a no tener más orgasmos en su vida por dicha cantidad.</a:t>
            </a:r>
          </a:p>
        </p:txBody>
      </p:sp>
      <p:sp>
        <p:nvSpPr>
          <p:cNvPr id="16" name="15 CuadroTexto">
            <a:extLst>
              <a:ext uri="{FF2B5EF4-FFF2-40B4-BE49-F238E27FC236}">
                <a16:creationId xmlns:a16="http://schemas.microsoft.com/office/drawing/2014/main" id="{A9C6179F-1C7D-4B11-A251-F3E8F5667826}"/>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10" name="CuadroTexto 9">
            <a:extLst>
              <a:ext uri="{FF2B5EF4-FFF2-40B4-BE49-F238E27FC236}">
                <a16:creationId xmlns:a16="http://schemas.microsoft.com/office/drawing/2014/main" id="{0125BF7A-DB59-49E8-B487-B80C512F44A1}"/>
              </a:ext>
            </a:extLst>
          </p:cNvPr>
          <p:cNvSpPr txBox="1"/>
          <p:nvPr/>
        </p:nvSpPr>
        <p:spPr>
          <a:xfrm>
            <a:off x="4940425" y="6581001"/>
            <a:ext cx="6490049"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5-  ¿Renunciarías a tener orgasmos toda tu vida a cambio de 1 millón de euros?</a:t>
            </a:r>
            <a:endParaRPr lang="es-ES" sz="1000" dirty="0">
              <a:latin typeface="Segoe UI Symbol" panose="020B0502040204020203" pitchFamily="34" charset="0"/>
              <a:ea typeface="Segoe UI Symbol" panose="020B0502040204020203" pitchFamily="34" charset="0"/>
            </a:endParaRPr>
          </a:p>
        </p:txBody>
      </p:sp>
      <p:sp>
        <p:nvSpPr>
          <p:cNvPr id="12" name="Título 1">
            <a:extLst>
              <a:ext uri="{FF2B5EF4-FFF2-40B4-BE49-F238E27FC236}">
                <a16:creationId xmlns:a16="http://schemas.microsoft.com/office/drawing/2014/main" id="{72FE29BE-C011-45ED-8BCC-B3DEDAB83225}"/>
              </a:ext>
            </a:extLst>
          </p:cNvPr>
          <p:cNvSpPr>
            <a:spLocks noGrp="1"/>
          </p:cNvSpPr>
          <p:nvPr>
            <p:ph type="title"/>
          </p:nvPr>
        </p:nvSpPr>
        <p:spPr>
          <a:xfrm>
            <a:off x="5164138" y="198251"/>
            <a:ext cx="6306692" cy="464602"/>
          </a:xfrm>
        </p:spPr>
        <p:txBody>
          <a:bodyPr>
            <a:normAutofit fontScale="90000"/>
          </a:bodyPr>
          <a:lstStyle/>
          <a:p>
            <a:r>
              <a:rPr lang="es-ES" sz="1800" b="1" dirty="0">
                <a:latin typeface="Aharoni" panose="02010803020104030203" pitchFamily="2" charset="-79"/>
                <a:ea typeface="+mn-ea"/>
                <a:cs typeface="Aharoni" panose="02010803020104030203" pitchFamily="2" charset="-79"/>
              </a:rPr>
              <a:t>Renunciarías a tener orgasmos toda tu vida por 1 millón de €</a:t>
            </a:r>
          </a:p>
        </p:txBody>
      </p:sp>
    </p:spTree>
    <p:extLst>
      <p:ext uri="{BB962C8B-B14F-4D97-AF65-F5344CB8AC3E}">
        <p14:creationId xmlns:p14="http://schemas.microsoft.com/office/powerpoint/2010/main" val="206336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23</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graphicFrame>
        <p:nvGraphicFramePr>
          <p:cNvPr id="9" name="Gráfico 8">
            <a:extLst>
              <a:ext uri="{FF2B5EF4-FFF2-40B4-BE49-F238E27FC236}">
                <a16:creationId xmlns:a16="http://schemas.microsoft.com/office/drawing/2014/main" id="{E976D4CC-3952-44C6-B2A8-FA28A4552903}"/>
              </a:ext>
            </a:extLst>
          </p:cNvPr>
          <p:cNvGraphicFramePr/>
          <p:nvPr>
            <p:extLst>
              <p:ext uri="{D42A27DB-BD31-4B8C-83A1-F6EECF244321}">
                <p14:modId xmlns:p14="http://schemas.microsoft.com/office/powerpoint/2010/main" val="2434599442"/>
              </p:ext>
            </p:extLst>
          </p:nvPr>
        </p:nvGraphicFramePr>
        <p:xfrm>
          <a:off x="4982280" y="2049723"/>
          <a:ext cx="7109268" cy="4029884"/>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6AD3F9DD-6BD2-4E46-86EA-C7A43898D0D6}"/>
              </a:ext>
            </a:extLst>
          </p:cNvPr>
          <p:cNvSpPr txBox="1"/>
          <p:nvPr/>
        </p:nvSpPr>
        <p:spPr>
          <a:xfrm>
            <a:off x="5234631" y="1115731"/>
            <a:ext cx="6604566" cy="738664"/>
          </a:xfrm>
          <a:prstGeom prst="rect">
            <a:avLst/>
          </a:prstGeom>
          <a:noFill/>
        </p:spPr>
        <p:txBody>
          <a:bodyPr wrap="square" rtlCol="0">
            <a:spAutoFit/>
          </a:bodyPr>
          <a:lstStyle/>
          <a:p>
            <a:pPr algn="just"/>
            <a:r>
              <a:rPr lang="es-ES" sz="1400" dirty="0"/>
              <a:t>Aunque no existen diferencias significativas de opinión según el estado civil, si se observa que el porcentaje de hombres que renunciaría a tener orgasmos a cambio de 1 millón es ligeramente mayor entre los solteros que entre los casados/viviendo en pareja.</a:t>
            </a:r>
          </a:p>
        </p:txBody>
      </p:sp>
      <p:sp>
        <p:nvSpPr>
          <p:cNvPr id="16" name="15 CuadroTexto">
            <a:extLst>
              <a:ext uri="{FF2B5EF4-FFF2-40B4-BE49-F238E27FC236}">
                <a16:creationId xmlns:a16="http://schemas.microsoft.com/office/drawing/2014/main" id="{A9C6179F-1C7D-4B11-A251-F3E8F5667826}"/>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10" name="CuadroTexto 9">
            <a:extLst>
              <a:ext uri="{FF2B5EF4-FFF2-40B4-BE49-F238E27FC236}">
                <a16:creationId xmlns:a16="http://schemas.microsoft.com/office/drawing/2014/main" id="{3D2B23E1-1CF8-42A6-A65F-7808B0BF0BF8}"/>
              </a:ext>
            </a:extLst>
          </p:cNvPr>
          <p:cNvSpPr txBox="1"/>
          <p:nvPr/>
        </p:nvSpPr>
        <p:spPr>
          <a:xfrm>
            <a:off x="4940425" y="6581001"/>
            <a:ext cx="6490049"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5-  ¿Renunciarías a tener orgasmos toda tu vida a cambio de 1 millón de euros?</a:t>
            </a:r>
            <a:endParaRPr lang="es-ES" sz="1000" dirty="0">
              <a:latin typeface="Segoe UI Symbol" panose="020B0502040204020203" pitchFamily="34" charset="0"/>
              <a:ea typeface="Segoe UI Symbol" panose="020B0502040204020203" pitchFamily="34" charset="0"/>
            </a:endParaRPr>
          </a:p>
        </p:txBody>
      </p:sp>
      <p:sp>
        <p:nvSpPr>
          <p:cNvPr id="12" name="Título 1">
            <a:extLst>
              <a:ext uri="{FF2B5EF4-FFF2-40B4-BE49-F238E27FC236}">
                <a16:creationId xmlns:a16="http://schemas.microsoft.com/office/drawing/2014/main" id="{91FD6CF5-C6B3-460E-9A20-3CE1128C8066}"/>
              </a:ext>
            </a:extLst>
          </p:cNvPr>
          <p:cNvSpPr txBox="1">
            <a:spLocks/>
          </p:cNvSpPr>
          <p:nvPr/>
        </p:nvSpPr>
        <p:spPr>
          <a:xfrm>
            <a:off x="4848804" y="198251"/>
            <a:ext cx="6937361" cy="464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a:latin typeface="Aharoni" panose="02010803020104030203" pitchFamily="2" charset="-79"/>
                <a:ea typeface="+mn-ea"/>
                <a:cs typeface="Aharoni" panose="02010803020104030203" pitchFamily="2" charset="-79"/>
              </a:rPr>
              <a:t>Renunciarías a tener orgasmos toda tu vida por 1 millón de €</a:t>
            </a:r>
            <a:endParaRPr lang="es-ES" sz="1800" b="1" dirty="0">
              <a:latin typeface="Aharoni" panose="02010803020104030203" pitchFamily="2" charset="-79"/>
              <a:ea typeface="+mn-ea"/>
              <a:cs typeface="Aharoni" panose="02010803020104030203" pitchFamily="2" charset="-79"/>
            </a:endParaRPr>
          </a:p>
        </p:txBody>
      </p:sp>
    </p:spTree>
    <p:extLst>
      <p:ext uri="{BB962C8B-B14F-4D97-AF65-F5344CB8AC3E}">
        <p14:creationId xmlns:p14="http://schemas.microsoft.com/office/powerpoint/2010/main" val="148974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24</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13" name="CuadroTexto 12">
            <a:extLst>
              <a:ext uri="{FF2B5EF4-FFF2-40B4-BE49-F238E27FC236}">
                <a16:creationId xmlns:a16="http://schemas.microsoft.com/office/drawing/2014/main" id="{BF306CDD-D1C7-4A06-BE02-CEC58B152E0F}"/>
              </a:ext>
            </a:extLst>
          </p:cNvPr>
          <p:cNvSpPr txBox="1"/>
          <p:nvPr/>
        </p:nvSpPr>
        <p:spPr>
          <a:xfrm>
            <a:off x="5181599" y="1057947"/>
            <a:ext cx="6604566" cy="738664"/>
          </a:xfrm>
          <a:prstGeom prst="rect">
            <a:avLst/>
          </a:prstGeom>
          <a:noFill/>
        </p:spPr>
        <p:txBody>
          <a:bodyPr wrap="square" rtlCol="0">
            <a:spAutoFit/>
          </a:bodyPr>
          <a:lstStyle/>
          <a:p>
            <a:pPr algn="just"/>
            <a:r>
              <a:rPr lang="es-ES" sz="1400" dirty="0"/>
              <a:t>Más de la mitad de los hombres andaluces declara que no renunciaría a tener orgasmos por 1 millón de euros. Pese a que es la opinión más extendida, cabe destacar que 1 de cada 3 catalanes si renunciaría a tener más orgasmos por el dinero.</a:t>
            </a:r>
          </a:p>
        </p:txBody>
      </p:sp>
      <p:graphicFrame>
        <p:nvGraphicFramePr>
          <p:cNvPr id="15" name="Gráfico 14">
            <a:extLst>
              <a:ext uri="{FF2B5EF4-FFF2-40B4-BE49-F238E27FC236}">
                <a16:creationId xmlns:a16="http://schemas.microsoft.com/office/drawing/2014/main" id="{232594FE-5CC5-45BC-AEBD-3B164DD00E1E}"/>
              </a:ext>
            </a:extLst>
          </p:cNvPr>
          <p:cNvGraphicFramePr/>
          <p:nvPr>
            <p:extLst>
              <p:ext uri="{D42A27DB-BD31-4B8C-83A1-F6EECF244321}">
                <p14:modId xmlns:p14="http://schemas.microsoft.com/office/powerpoint/2010/main" val="382404957"/>
              </p:ext>
            </p:extLst>
          </p:nvPr>
        </p:nvGraphicFramePr>
        <p:xfrm>
          <a:off x="5181599" y="197818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17" name="15 CuadroTexto">
            <a:extLst>
              <a:ext uri="{FF2B5EF4-FFF2-40B4-BE49-F238E27FC236}">
                <a16:creationId xmlns:a16="http://schemas.microsoft.com/office/drawing/2014/main" id="{A9659C19-8D56-4E6A-AD46-4BECD84AF69D}"/>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9" name="CuadroTexto 8">
            <a:extLst>
              <a:ext uri="{FF2B5EF4-FFF2-40B4-BE49-F238E27FC236}">
                <a16:creationId xmlns:a16="http://schemas.microsoft.com/office/drawing/2014/main" id="{02EBAC25-22E0-44F1-96EC-DEF61BA1E737}"/>
              </a:ext>
            </a:extLst>
          </p:cNvPr>
          <p:cNvSpPr txBox="1"/>
          <p:nvPr/>
        </p:nvSpPr>
        <p:spPr>
          <a:xfrm>
            <a:off x="4940425" y="6581001"/>
            <a:ext cx="6490049"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5-  ¿Renunciarías a tener orgasmos toda tu vida a cambio de 1 millón de euros?</a:t>
            </a:r>
            <a:endParaRPr lang="es-ES" sz="1000" dirty="0">
              <a:latin typeface="Segoe UI Symbol" panose="020B0502040204020203" pitchFamily="34" charset="0"/>
              <a:ea typeface="Segoe UI Symbol" panose="020B0502040204020203" pitchFamily="34" charset="0"/>
            </a:endParaRPr>
          </a:p>
        </p:txBody>
      </p:sp>
      <p:sp>
        <p:nvSpPr>
          <p:cNvPr id="12" name="Título 1">
            <a:extLst>
              <a:ext uri="{FF2B5EF4-FFF2-40B4-BE49-F238E27FC236}">
                <a16:creationId xmlns:a16="http://schemas.microsoft.com/office/drawing/2014/main" id="{E09C1217-D327-4E09-8459-77431C36DE06}"/>
              </a:ext>
            </a:extLst>
          </p:cNvPr>
          <p:cNvSpPr>
            <a:spLocks noGrp="1"/>
          </p:cNvSpPr>
          <p:nvPr>
            <p:ph type="title"/>
          </p:nvPr>
        </p:nvSpPr>
        <p:spPr>
          <a:xfrm>
            <a:off x="4848804" y="198251"/>
            <a:ext cx="6937361" cy="464602"/>
          </a:xfrm>
        </p:spPr>
        <p:txBody>
          <a:bodyPr>
            <a:normAutofit/>
          </a:bodyPr>
          <a:lstStyle/>
          <a:p>
            <a:r>
              <a:rPr lang="es-ES" sz="1800" b="1" dirty="0">
                <a:latin typeface="Aharoni" panose="02010803020104030203" pitchFamily="2" charset="-79"/>
                <a:ea typeface="+mn-ea"/>
                <a:cs typeface="Aharoni" panose="02010803020104030203" pitchFamily="2" charset="-79"/>
              </a:rPr>
              <a:t>Renunciarías a tener orgasmos toda tu vida por 1 millón de €</a:t>
            </a:r>
          </a:p>
        </p:txBody>
      </p:sp>
    </p:spTree>
    <p:extLst>
      <p:ext uri="{BB962C8B-B14F-4D97-AF65-F5344CB8AC3E}">
        <p14:creationId xmlns:p14="http://schemas.microsoft.com/office/powerpoint/2010/main" val="1355176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4888398" y="88858"/>
            <a:ext cx="6340105" cy="562168"/>
          </a:xfrm>
        </p:spPr>
        <p:txBody>
          <a:bodyPr>
            <a:noAutofit/>
          </a:bodyPr>
          <a:lstStyle/>
          <a:p>
            <a:pPr algn="ctr">
              <a:lnSpc>
                <a:spcPct val="100000"/>
              </a:lnSpc>
            </a:pPr>
            <a:r>
              <a:rPr lang="es-ES" sz="2000" b="1" dirty="0">
                <a:latin typeface="Aharoni" panose="02010803020104030203" pitchFamily="2" charset="-79"/>
                <a:ea typeface="+mn-ea"/>
                <a:cs typeface="Aharoni" panose="02010803020104030203" pitchFamily="2" charset="-79"/>
              </a:rPr>
              <a:t>El control eyaculatorio, la duración en las relaciones, es importante en una vida sexual plena</a:t>
            </a:r>
          </a:p>
        </p:txBody>
      </p:sp>
      <p:sp>
        <p:nvSpPr>
          <p:cNvPr id="5" name="CuadroTexto 4">
            <a:extLst>
              <a:ext uri="{FF2B5EF4-FFF2-40B4-BE49-F238E27FC236}">
                <a16:creationId xmlns:a16="http://schemas.microsoft.com/office/drawing/2014/main" id="{4073E289-D72A-4D07-A437-3955DDFD4F34}"/>
              </a:ext>
            </a:extLst>
          </p:cNvPr>
          <p:cNvSpPr txBox="1"/>
          <p:nvPr/>
        </p:nvSpPr>
        <p:spPr>
          <a:xfrm>
            <a:off x="5021336" y="6478472"/>
            <a:ext cx="6691087" cy="430887"/>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6- ¿Crees que el control eyaculatorio, la duración en las relaciones, es importante para una vida sexual plena? </a:t>
            </a:r>
            <a:endParaRPr lang="es-ES" sz="100" dirty="0">
              <a:latin typeface="Segoe UI Symbol" panose="020B0502040204020203" pitchFamily="34" charset="0"/>
              <a:ea typeface="Segoe UI Symbol" panose="020B0502040204020203" pitchFamily="34" charset="0"/>
            </a:endParaRPr>
          </a:p>
        </p:txBody>
      </p:sp>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25</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400099299"/>
              </p:ext>
            </p:extLst>
          </p:nvPr>
        </p:nvGraphicFramePr>
        <p:xfrm>
          <a:off x="4485826" y="221113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219200"/>
            <a:ext cx="6604566" cy="523220"/>
          </a:xfrm>
          <a:prstGeom prst="rect">
            <a:avLst/>
          </a:prstGeom>
          <a:noFill/>
        </p:spPr>
        <p:txBody>
          <a:bodyPr wrap="square" rtlCol="0">
            <a:spAutoFit/>
          </a:bodyPr>
          <a:lstStyle/>
          <a:p>
            <a:pPr algn="just"/>
            <a:r>
              <a:rPr lang="es-ES" sz="1400" dirty="0"/>
              <a:t>3 de cada 4 hombres cree que el control eyaculatorio, la duración en las relaciones, es muy o bastante importante para una vida sexual plena. </a:t>
            </a:r>
          </a:p>
        </p:txBody>
      </p:sp>
      <p:sp>
        <p:nvSpPr>
          <p:cNvPr id="10" name="CuadroTexto 9">
            <a:extLst>
              <a:ext uri="{FF2B5EF4-FFF2-40B4-BE49-F238E27FC236}">
                <a16:creationId xmlns:a16="http://schemas.microsoft.com/office/drawing/2014/main" id="{15D3C749-BCDC-42DD-9010-D061FF1BE785}"/>
              </a:ext>
            </a:extLst>
          </p:cNvPr>
          <p:cNvSpPr txBox="1"/>
          <p:nvPr/>
        </p:nvSpPr>
        <p:spPr>
          <a:xfrm>
            <a:off x="9666421" y="2509944"/>
            <a:ext cx="2341418" cy="800219"/>
          </a:xfrm>
          <a:prstGeom prst="rect">
            <a:avLst/>
          </a:prstGeom>
          <a:noFill/>
        </p:spPr>
        <p:txBody>
          <a:bodyPr wrap="square" rtlCol="0">
            <a:spAutoFit/>
          </a:bodyPr>
          <a:lstStyle/>
          <a:p>
            <a:pPr algn="ctr"/>
            <a:r>
              <a:rPr lang="es-ES" dirty="0"/>
              <a:t>MUCHO + BASTANTE: </a:t>
            </a:r>
            <a:r>
              <a:rPr lang="es-ES" sz="2800" b="1" dirty="0">
                <a:latin typeface="Arial Black" panose="020B0A04020102020204" pitchFamily="34" charset="0"/>
              </a:rPr>
              <a:t>75,2%</a:t>
            </a:r>
            <a:endParaRPr lang="es-ES" b="1" dirty="0">
              <a:latin typeface="Arial Black" panose="020B0A04020102020204" pitchFamily="34" charset="0"/>
            </a:endParaRPr>
          </a:p>
        </p:txBody>
      </p:sp>
      <p:sp>
        <p:nvSpPr>
          <p:cNvPr id="11" name="CuadroTexto 10">
            <a:extLst>
              <a:ext uri="{FF2B5EF4-FFF2-40B4-BE49-F238E27FC236}">
                <a16:creationId xmlns:a16="http://schemas.microsoft.com/office/drawing/2014/main" id="{A794911E-EC2C-42B6-84DA-47E21F8B12B8}"/>
              </a:ext>
            </a:extLst>
          </p:cNvPr>
          <p:cNvSpPr txBox="1"/>
          <p:nvPr/>
        </p:nvSpPr>
        <p:spPr>
          <a:xfrm>
            <a:off x="9666421" y="4987720"/>
            <a:ext cx="2341418" cy="800219"/>
          </a:xfrm>
          <a:prstGeom prst="rect">
            <a:avLst/>
          </a:prstGeom>
          <a:noFill/>
        </p:spPr>
        <p:txBody>
          <a:bodyPr wrap="square" rtlCol="0">
            <a:spAutoFit/>
          </a:bodyPr>
          <a:lstStyle/>
          <a:p>
            <a:pPr algn="ctr"/>
            <a:r>
              <a:rPr lang="es-ES" dirty="0"/>
              <a:t>POCO + NADA: </a:t>
            </a:r>
            <a:r>
              <a:rPr lang="es-ES" sz="2800" b="1" dirty="0">
                <a:latin typeface="Arial Black" panose="020B0A04020102020204" pitchFamily="34" charset="0"/>
              </a:rPr>
              <a:t>3,9%</a:t>
            </a:r>
          </a:p>
        </p:txBody>
      </p:sp>
    </p:spTree>
    <p:extLst>
      <p:ext uri="{BB962C8B-B14F-4D97-AF65-F5344CB8AC3E}">
        <p14:creationId xmlns:p14="http://schemas.microsoft.com/office/powerpoint/2010/main" val="366667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26</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10" name="CuadroTexto 9">
            <a:extLst>
              <a:ext uri="{FF2B5EF4-FFF2-40B4-BE49-F238E27FC236}">
                <a16:creationId xmlns:a16="http://schemas.microsoft.com/office/drawing/2014/main" id="{85FC6ABD-2A90-4869-9A97-8C3EE2B95203}"/>
              </a:ext>
            </a:extLst>
          </p:cNvPr>
          <p:cNvSpPr txBox="1"/>
          <p:nvPr/>
        </p:nvSpPr>
        <p:spPr>
          <a:xfrm>
            <a:off x="5181599" y="1146582"/>
            <a:ext cx="6604566" cy="954107"/>
          </a:xfrm>
          <a:prstGeom prst="rect">
            <a:avLst/>
          </a:prstGeom>
          <a:noFill/>
        </p:spPr>
        <p:txBody>
          <a:bodyPr wrap="square" rtlCol="0">
            <a:spAutoFit/>
          </a:bodyPr>
          <a:lstStyle/>
          <a:p>
            <a:pPr algn="just"/>
            <a:r>
              <a:rPr lang="es-ES" sz="1400" dirty="0"/>
              <a:t>La duración en la relaciones es muy o bastante importante para la gran mayoría de los hombres, en especial para los mayores de 55 años. Se observa como a medida que aumenta la edad de los hombres la importancia que se le concede a la duración es también mayor. </a:t>
            </a:r>
          </a:p>
        </p:txBody>
      </p:sp>
      <p:sp>
        <p:nvSpPr>
          <p:cNvPr id="11" name="Título 1">
            <a:extLst>
              <a:ext uri="{FF2B5EF4-FFF2-40B4-BE49-F238E27FC236}">
                <a16:creationId xmlns:a16="http://schemas.microsoft.com/office/drawing/2014/main" id="{794E0EFB-6B1E-4110-BFCE-109AF14CFDD5}"/>
              </a:ext>
            </a:extLst>
          </p:cNvPr>
          <p:cNvSpPr>
            <a:spLocks noGrp="1"/>
          </p:cNvSpPr>
          <p:nvPr>
            <p:ph type="title"/>
          </p:nvPr>
        </p:nvSpPr>
        <p:spPr>
          <a:xfrm>
            <a:off x="4888398" y="88858"/>
            <a:ext cx="6340105" cy="562168"/>
          </a:xfrm>
        </p:spPr>
        <p:txBody>
          <a:bodyPr>
            <a:noAutofit/>
          </a:bodyPr>
          <a:lstStyle/>
          <a:p>
            <a:pPr algn="ctr">
              <a:lnSpc>
                <a:spcPct val="100000"/>
              </a:lnSpc>
            </a:pPr>
            <a:r>
              <a:rPr lang="es-ES" sz="2000" b="1" dirty="0">
                <a:latin typeface="Aharoni" panose="02010803020104030203" pitchFamily="2" charset="-79"/>
                <a:ea typeface="+mn-ea"/>
                <a:cs typeface="Aharoni" panose="02010803020104030203" pitchFamily="2" charset="-79"/>
              </a:rPr>
              <a:t>El control eyaculatorio, la duración en las relaciones, es importante en una vida sexual plena</a:t>
            </a:r>
          </a:p>
        </p:txBody>
      </p:sp>
      <p:sp>
        <p:nvSpPr>
          <p:cNvPr id="12" name="CuadroTexto 11">
            <a:extLst>
              <a:ext uri="{FF2B5EF4-FFF2-40B4-BE49-F238E27FC236}">
                <a16:creationId xmlns:a16="http://schemas.microsoft.com/office/drawing/2014/main" id="{46472131-A791-43CD-943E-CA1C2EBB8E3C}"/>
              </a:ext>
            </a:extLst>
          </p:cNvPr>
          <p:cNvSpPr txBox="1"/>
          <p:nvPr/>
        </p:nvSpPr>
        <p:spPr>
          <a:xfrm>
            <a:off x="5021336" y="6478472"/>
            <a:ext cx="6691087" cy="430887"/>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6- ¿Crees que el control eyaculatorio, la duración en las relaciones, es importante para una vida sexual plena? </a:t>
            </a:r>
            <a:endParaRPr lang="es-ES" sz="100" dirty="0">
              <a:latin typeface="Segoe UI Symbol" panose="020B0502040204020203" pitchFamily="34" charset="0"/>
              <a:ea typeface="Segoe UI Symbol" panose="020B0502040204020203" pitchFamily="34" charset="0"/>
            </a:endParaRPr>
          </a:p>
        </p:txBody>
      </p:sp>
      <p:graphicFrame>
        <p:nvGraphicFramePr>
          <p:cNvPr id="13" name="Gráfico 12">
            <a:extLst>
              <a:ext uri="{FF2B5EF4-FFF2-40B4-BE49-F238E27FC236}">
                <a16:creationId xmlns:a16="http://schemas.microsoft.com/office/drawing/2014/main" id="{F4F9534C-996B-4CAD-9872-00170C58A83E}"/>
              </a:ext>
            </a:extLst>
          </p:cNvPr>
          <p:cNvGraphicFramePr/>
          <p:nvPr>
            <p:extLst>
              <p:ext uri="{D42A27DB-BD31-4B8C-83A1-F6EECF244321}">
                <p14:modId xmlns:p14="http://schemas.microsoft.com/office/powerpoint/2010/main" val="2552544235"/>
              </p:ext>
            </p:extLst>
          </p:nvPr>
        </p:nvGraphicFramePr>
        <p:xfrm>
          <a:off x="5181599" y="2144750"/>
          <a:ext cx="6691087" cy="3817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0521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27</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374933221"/>
              </p:ext>
            </p:extLst>
          </p:nvPr>
        </p:nvGraphicFramePr>
        <p:xfrm>
          <a:off x="4239489" y="211473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219200"/>
            <a:ext cx="6604566" cy="954107"/>
          </a:xfrm>
          <a:prstGeom prst="rect">
            <a:avLst/>
          </a:prstGeom>
          <a:noFill/>
        </p:spPr>
        <p:txBody>
          <a:bodyPr wrap="square" rtlCol="0">
            <a:spAutoFit/>
          </a:bodyPr>
          <a:lstStyle/>
          <a:p>
            <a:pPr algn="just"/>
            <a:r>
              <a:rPr lang="es-ES" sz="1400" dirty="0"/>
              <a:t>Los casados o que están viviendo en pareja le dan más importancia a la duración en las relaciones que los solteros o divorciados, aunque tanto los unos como los otros consideran que es muy o bastante importante el control eyaculatorio para tener una visa sexual plena. </a:t>
            </a:r>
          </a:p>
        </p:txBody>
      </p:sp>
      <p:sp>
        <p:nvSpPr>
          <p:cNvPr id="10" name="Título 1">
            <a:extLst>
              <a:ext uri="{FF2B5EF4-FFF2-40B4-BE49-F238E27FC236}">
                <a16:creationId xmlns:a16="http://schemas.microsoft.com/office/drawing/2014/main" id="{A53AE8F3-7814-4B11-A9C9-8663FFBCE860}"/>
              </a:ext>
            </a:extLst>
          </p:cNvPr>
          <p:cNvSpPr>
            <a:spLocks noGrp="1"/>
          </p:cNvSpPr>
          <p:nvPr>
            <p:ph type="title"/>
          </p:nvPr>
        </p:nvSpPr>
        <p:spPr>
          <a:xfrm>
            <a:off x="4888398" y="88858"/>
            <a:ext cx="6340105" cy="562168"/>
          </a:xfrm>
        </p:spPr>
        <p:txBody>
          <a:bodyPr>
            <a:noAutofit/>
          </a:bodyPr>
          <a:lstStyle/>
          <a:p>
            <a:pPr algn="ctr">
              <a:lnSpc>
                <a:spcPct val="100000"/>
              </a:lnSpc>
            </a:pPr>
            <a:r>
              <a:rPr lang="es-ES" sz="2000" b="1" dirty="0">
                <a:latin typeface="Aharoni" panose="02010803020104030203" pitchFamily="2" charset="-79"/>
                <a:ea typeface="+mn-ea"/>
                <a:cs typeface="Aharoni" panose="02010803020104030203" pitchFamily="2" charset="-79"/>
              </a:rPr>
              <a:t>El control eyaculatorio, la duración en las relaciones, es importante en una vida sexual plena</a:t>
            </a:r>
          </a:p>
        </p:txBody>
      </p:sp>
      <p:sp>
        <p:nvSpPr>
          <p:cNvPr id="11" name="CuadroTexto 10">
            <a:extLst>
              <a:ext uri="{FF2B5EF4-FFF2-40B4-BE49-F238E27FC236}">
                <a16:creationId xmlns:a16="http://schemas.microsoft.com/office/drawing/2014/main" id="{48BAE594-D812-4820-9336-B4DE3624C06E}"/>
              </a:ext>
            </a:extLst>
          </p:cNvPr>
          <p:cNvSpPr txBox="1"/>
          <p:nvPr/>
        </p:nvSpPr>
        <p:spPr>
          <a:xfrm>
            <a:off x="5021336" y="6478472"/>
            <a:ext cx="6691087" cy="430887"/>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6- ¿Crees que el control eyaculatorio, la duración en las relaciones, es importante para una vida sexual plena? </a:t>
            </a:r>
            <a:endParaRPr lang="es-ES" sz="100" dirty="0">
              <a:latin typeface="Segoe UI Symbol" panose="020B0502040204020203" pitchFamily="34" charset="0"/>
              <a:ea typeface="Segoe UI Symbol" panose="020B0502040204020203" pitchFamily="34" charset="0"/>
            </a:endParaRPr>
          </a:p>
        </p:txBody>
      </p:sp>
      <p:sp>
        <p:nvSpPr>
          <p:cNvPr id="12" name="CuadroTexto 11">
            <a:extLst>
              <a:ext uri="{FF2B5EF4-FFF2-40B4-BE49-F238E27FC236}">
                <a16:creationId xmlns:a16="http://schemas.microsoft.com/office/drawing/2014/main" id="{29C723D5-E367-40E1-A2ED-DB79DF724014}"/>
              </a:ext>
            </a:extLst>
          </p:cNvPr>
          <p:cNvSpPr txBox="1"/>
          <p:nvPr/>
        </p:nvSpPr>
        <p:spPr>
          <a:xfrm>
            <a:off x="8967942" y="2114731"/>
            <a:ext cx="3224057" cy="800219"/>
          </a:xfrm>
          <a:prstGeom prst="rect">
            <a:avLst/>
          </a:prstGeom>
          <a:noFill/>
        </p:spPr>
        <p:txBody>
          <a:bodyPr wrap="square" rtlCol="0">
            <a:spAutoFit/>
          </a:bodyPr>
          <a:lstStyle/>
          <a:p>
            <a:pPr algn="ctr"/>
            <a:r>
              <a:rPr lang="es-ES" dirty="0"/>
              <a:t>MUCHO + BASTANTE: </a:t>
            </a:r>
            <a:r>
              <a:rPr lang="es-ES" sz="2800" b="1" dirty="0">
                <a:solidFill>
                  <a:schemeClr val="accent3">
                    <a:lumMod val="60000"/>
                    <a:lumOff val="40000"/>
                  </a:schemeClr>
                </a:solidFill>
                <a:latin typeface="Arial Black" panose="020B0A04020102020204" pitchFamily="34" charset="0"/>
              </a:rPr>
              <a:t>78,0% </a:t>
            </a:r>
            <a:r>
              <a:rPr lang="es-ES" b="1" dirty="0">
                <a:latin typeface="Arial Black" panose="020B0A04020102020204" pitchFamily="34" charset="0"/>
              </a:rPr>
              <a:t>vs</a:t>
            </a:r>
            <a:r>
              <a:rPr lang="es-ES" sz="2800" b="1" dirty="0">
                <a:solidFill>
                  <a:schemeClr val="accent3">
                    <a:lumMod val="60000"/>
                    <a:lumOff val="40000"/>
                  </a:schemeClr>
                </a:solidFill>
                <a:latin typeface="Arial Black" panose="020B0A04020102020204" pitchFamily="34" charset="0"/>
              </a:rPr>
              <a:t> </a:t>
            </a:r>
            <a:r>
              <a:rPr lang="es-ES" sz="2800" b="1" dirty="0">
                <a:solidFill>
                  <a:schemeClr val="accent6">
                    <a:lumMod val="75000"/>
                  </a:schemeClr>
                </a:solidFill>
                <a:latin typeface="Arial Black" panose="020B0A04020102020204" pitchFamily="34" charset="0"/>
              </a:rPr>
              <a:t>70,1%</a:t>
            </a:r>
            <a:endParaRPr lang="es-ES" b="1" dirty="0">
              <a:solidFill>
                <a:schemeClr val="accent6">
                  <a:lumMod val="75000"/>
                </a:schemeClr>
              </a:solidFill>
              <a:latin typeface="Arial Black" panose="020B0A04020102020204" pitchFamily="34" charset="0"/>
            </a:endParaRPr>
          </a:p>
        </p:txBody>
      </p:sp>
      <p:sp>
        <p:nvSpPr>
          <p:cNvPr id="13" name="CuadroTexto 12">
            <a:extLst>
              <a:ext uri="{FF2B5EF4-FFF2-40B4-BE49-F238E27FC236}">
                <a16:creationId xmlns:a16="http://schemas.microsoft.com/office/drawing/2014/main" id="{93362AC6-63D9-4AC0-9A0D-87F1F9669497}"/>
              </a:ext>
            </a:extLst>
          </p:cNvPr>
          <p:cNvSpPr txBox="1"/>
          <p:nvPr/>
        </p:nvSpPr>
        <p:spPr>
          <a:xfrm>
            <a:off x="8967941" y="4996615"/>
            <a:ext cx="3224057" cy="800219"/>
          </a:xfrm>
          <a:prstGeom prst="rect">
            <a:avLst/>
          </a:prstGeom>
          <a:noFill/>
        </p:spPr>
        <p:txBody>
          <a:bodyPr wrap="square" rtlCol="0">
            <a:spAutoFit/>
          </a:bodyPr>
          <a:lstStyle/>
          <a:p>
            <a:pPr algn="ctr"/>
            <a:r>
              <a:rPr lang="es-ES" dirty="0"/>
              <a:t>POCO + NADA: </a:t>
            </a:r>
          </a:p>
          <a:p>
            <a:pPr algn="ctr"/>
            <a:r>
              <a:rPr lang="es-ES" sz="2800" b="1" dirty="0">
                <a:solidFill>
                  <a:schemeClr val="accent3">
                    <a:lumMod val="60000"/>
                    <a:lumOff val="40000"/>
                  </a:schemeClr>
                </a:solidFill>
                <a:latin typeface="Arial Black" panose="020B0A04020102020204" pitchFamily="34" charset="0"/>
              </a:rPr>
              <a:t>2,7%</a:t>
            </a:r>
            <a:r>
              <a:rPr lang="es-ES" sz="2800" b="1" dirty="0">
                <a:latin typeface="Arial Black" panose="020B0A04020102020204" pitchFamily="34" charset="0"/>
              </a:rPr>
              <a:t> </a:t>
            </a:r>
            <a:r>
              <a:rPr lang="es-ES" b="1" dirty="0">
                <a:latin typeface="Arial Black" panose="020B0A04020102020204" pitchFamily="34" charset="0"/>
              </a:rPr>
              <a:t>vs</a:t>
            </a:r>
            <a:r>
              <a:rPr lang="es-ES" sz="2800" b="1" dirty="0">
                <a:latin typeface="Arial Black" panose="020B0A04020102020204" pitchFamily="34" charset="0"/>
              </a:rPr>
              <a:t> </a:t>
            </a:r>
            <a:r>
              <a:rPr lang="es-ES" sz="2800" b="1" dirty="0">
                <a:solidFill>
                  <a:schemeClr val="accent6">
                    <a:lumMod val="75000"/>
                  </a:schemeClr>
                </a:solidFill>
                <a:latin typeface="Arial Black" panose="020B0A04020102020204" pitchFamily="34" charset="0"/>
              </a:rPr>
              <a:t>6,0%</a:t>
            </a:r>
          </a:p>
        </p:txBody>
      </p:sp>
    </p:spTree>
    <p:extLst>
      <p:ext uri="{BB962C8B-B14F-4D97-AF65-F5344CB8AC3E}">
        <p14:creationId xmlns:p14="http://schemas.microsoft.com/office/powerpoint/2010/main" val="2655098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28</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624114" y="1219200"/>
            <a:ext cx="11383726" cy="738664"/>
          </a:xfrm>
          <a:prstGeom prst="rect">
            <a:avLst/>
          </a:prstGeom>
          <a:noFill/>
        </p:spPr>
        <p:txBody>
          <a:bodyPr wrap="square" rtlCol="0">
            <a:spAutoFit/>
          </a:bodyPr>
          <a:lstStyle/>
          <a:p>
            <a:pPr algn="just"/>
            <a:r>
              <a:rPr lang="es-ES" sz="1400" dirty="0"/>
              <a:t>8 de cada 10 catalanes creen que el control eyaculatorio, la duración en las relaciones es muy o bastante importante para tener una visa sexual plena, siendo quienes conceden mayor importancia a este aspecto frente a los valencianos que son los que en mayor medida consideran que es poco o nada importante dicho control eyaculatorio.</a:t>
            </a:r>
          </a:p>
        </p:txBody>
      </p:sp>
      <p:graphicFrame>
        <p:nvGraphicFramePr>
          <p:cNvPr id="10" name="Tabla 9">
            <a:extLst>
              <a:ext uri="{FF2B5EF4-FFF2-40B4-BE49-F238E27FC236}">
                <a16:creationId xmlns:a16="http://schemas.microsoft.com/office/drawing/2014/main" id="{F1FA2931-10FE-40B2-9C83-D35E2C709D41}"/>
              </a:ext>
            </a:extLst>
          </p:cNvPr>
          <p:cNvGraphicFramePr>
            <a:graphicFrameLocks noGrp="1"/>
          </p:cNvGraphicFramePr>
          <p:nvPr>
            <p:extLst>
              <p:ext uri="{D42A27DB-BD31-4B8C-83A1-F6EECF244321}">
                <p14:modId xmlns:p14="http://schemas.microsoft.com/office/powerpoint/2010/main" val="378128300"/>
              </p:ext>
            </p:extLst>
          </p:nvPr>
        </p:nvGraphicFramePr>
        <p:xfrm>
          <a:off x="624114" y="1985277"/>
          <a:ext cx="11096827" cy="37786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585261">
                  <a:extLst>
                    <a:ext uri="{9D8B030D-6E8A-4147-A177-3AD203B41FA5}">
                      <a16:colId xmlns:a16="http://schemas.microsoft.com/office/drawing/2014/main" val="512689020"/>
                    </a:ext>
                  </a:extLst>
                </a:gridCol>
                <a:gridCol w="1585261">
                  <a:extLst>
                    <a:ext uri="{9D8B030D-6E8A-4147-A177-3AD203B41FA5}">
                      <a16:colId xmlns:a16="http://schemas.microsoft.com/office/drawing/2014/main" val="4213793513"/>
                    </a:ext>
                  </a:extLst>
                </a:gridCol>
                <a:gridCol w="1585261">
                  <a:extLst>
                    <a:ext uri="{9D8B030D-6E8A-4147-A177-3AD203B41FA5}">
                      <a16:colId xmlns:a16="http://schemas.microsoft.com/office/drawing/2014/main" val="1469429616"/>
                    </a:ext>
                  </a:extLst>
                </a:gridCol>
                <a:gridCol w="1585261">
                  <a:extLst>
                    <a:ext uri="{9D8B030D-6E8A-4147-A177-3AD203B41FA5}">
                      <a16:colId xmlns:a16="http://schemas.microsoft.com/office/drawing/2014/main" val="2433300626"/>
                    </a:ext>
                  </a:extLst>
                </a:gridCol>
                <a:gridCol w="1585261">
                  <a:extLst>
                    <a:ext uri="{9D8B030D-6E8A-4147-A177-3AD203B41FA5}">
                      <a16:colId xmlns:a16="http://schemas.microsoft.com/office/drawing/2014/main" val="2289185770"/>
                    </a:ext>
                  </a:extLst>
                </a:gridCol>
                <a:gridCol w="1585261">
                  <a:extLst>
                    <a:ext uri="{9D8B030D-6E8A-4147-A177-3AD203B41FA5}">
                      <a16:colId xmlns:a16="http://schemas.microsoft.com/office/drawing/2014/main" val="713186679"/>
                    </a:ext>
                  </a:extLst>
                </a:gridCol>
                <a:gridCol w="1585261">
                  <a:extLst>
                    <a:ext uri="{9D8B030D-6E8A-4147-A177-3AD203B41FA5}">
                      <a16:colId xmlns:a16="http://schemas.microsoft.com/office/drawing/2014/main" val="480125216"/>
                    </a:ext>
                  </a:extLst>
                </a:gridCol>
              </a:tblGrid>
              <a:tr h="496666">
                <a:tc>
                  <a:txBody>
                    <a:bodyPr/>
                    <a:lstStyle/>
                    <a:p>
                      <a:pPr algn="ctr" fontAlgn="b"/>
                      <a:endParaRPr lang="es-ES" sz="105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Andalucía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Cataluña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Valenciana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de Madrid</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Resto</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extLst>
                  <a:ext uri="{0D108BD9-81ED-4DB2-BD59-A6C34878D82A}">
                    <a16:rowId xmlns:a16="http://schemas.microsoft.com/office/drawing/2014/main" val="1954678773"/>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Mucho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25,5%</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31,9%</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32,1%</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19,1%</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21,5%</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23,3%</a:t>
                      </a:r>
                    </a:p>
                  </a:txBody>
                  <a:tcPr marL="9525" marR="9525" marT="9525" marB="0" anchor="ctr">
                    <a:noFill/>
                  </a:tcPr>
                </a:tc>
                <a:extLst>
                  <a:ext uri="{0D108BD9-81ED-4DB2-BD59-A6C34878D82A}">
                    <a16:rowId xmlns:a16="http://schemas.microsoft.com/office/drawing/2014/main" val="4050687424"/>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Bastante</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49,7%</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44,4%</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48,3%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58,6%</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51,2%</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49,8%</a:t>
                      </a:r>
                    </a:p>
                  </a:txBody>
                  <a:tcPr marL="9525" marR="9525" marT="9525" marB="0" anchor="ctr">
                    <a:noFill/>
                  </a:tcPr>
                </a:tc>
                <a:extLst>
                  <a:ext uri="{0D108BD9-81ED-4DB2-BD59-A6C34878D82A}">
                    <a16:rowId xmlns:a16="http://schemas.microsoft.com/office/drawing/2014/main" val="816817818"/>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MUCHO + BASTANTE</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75,2%</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76,3%</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80,4%</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77,7%</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72,7%</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73,1%</a:t>
                      </a:r>
                    </a:p>
                  </a:txBody>
                  <a:tcPr marL="9525" marR="9525" marT="9525" marB="0" anchor="ctr">
                    <a:solidFill>
                      <a:schemeClr val="accent4">
                        <a:lumMod val="60000"/>
                        <a:lumOff val="40000"/>
                      </a:schemeClr>
                    </a:solidFill>
                  </a:tcPr>
                </a:tc>
                <a:extLst>
                  <a:ext uri="{0D108BD9-81ED-4DB2-BD59-A6C34878D82A}">
                    <a16:rowId xmlns:a16="http://schemas.microsoft.com/office/drawing/2014/main" val="4038370959"/>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Algo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20,8%</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20,7%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16,3%</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16,0%</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23,9%</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22,8%</a:t>
                      </a:r>
                    </a:p>
                  </a:txBody>
                  <a:tcPr marL="9525" marR="9525" marT="9525" marB="0" anchor="ctr">
                    <a:noFill/>
                  </a:tcPr>
                </a:tc>
                <a:extLst>
                  <a:ext uri="{0D108BD9-81ED-4DB2-BD59-A6C34878D82A}">
                    <a16:rowId xmlns:a16="http://schemas.microsoft.com/office/drawing/2014/main" val="3096074807"/>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Poco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1,9%</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2,1%</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3,1%</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2,9%</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2,3%</a:t>
                      </a:r>
                    </a:p>
                  </a:txBody>
                  <a:tcPr marL="9525" marR="9525" marT="9525" marB="0" anchor="ctr">
                    <a:noFill/>
                  </a:tcPr>
                </a:tc>
                <a:extLst>
                  <a:ext uri="{0D108BD9-81ED-4DB2-BD59-A6C34878D82A}">
                    <a16:rowId xmlns:a16="http://schemas.microsoft.com/office/drawing/2014/main" val="1176495665"/>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Nada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1,6%</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1,1%</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3,1%</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0,5%</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1,9%</a:t>
                      </a:r>
                    </a:p>
                  </a:txBody>
                  <a:tcPr marL="9525" marR="9525" marT="9525" marB="0" anchor="ctr">
                    <a:noFill/>
                  </a:tcPr>
                </a:tc>
                <a:extLst>
                  <a:ext uri="{0D108BD9-81ED-4DB2-BD59-A6C34878D82A}">
                    <a16:rowId xmlns:a16="http://schemas.microsoft.com/office/drawing/2014/main" val="2616702204"/>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POCO + NADA</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3,9%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3,0%</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3,4%</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6,2%</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3,4%</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4,2%</a:t>
                      </a:r>
                    </a:p>
                  </a:txBody>
                  <a:tcPr marL="9525" marR="9525" marT="9525" marB="0" anchor="ctr">
                    <a:solidFill>
                      <a:schemeClr val="accent4">
                        <a:lumMod val="60000"/>
                        <a:lumOff val="40000"/>
                      </a:schemeClr>
                    </a:solidFill>
                  </a:tcPr>
                </a:tc>
                <a:extLst>
                  <a:ext uri="{0D108BD9-81ED-4DB2-BD59-A6C34878D82A}">
                    <a16:rowId xmlns:a16="http://schemas.microsoft.com/office/drawing/2014/main" val="885406263"/>
                  </a:ext>
                </a:extLst>
              </a:tr>
            </a:tbl>
          </a:graphicData>
        </a:graphic>
      </p:graphicFrame>
      <p:sp>
        <p:nvSpPr>
          <p:cNvPr id="11" name="Título 1">
            <a:extLst>
              <a:ext uri="{FF2B5EF4-FFF2-40B4-BE49-F238E27FC236}">
                <a16:creationId xmlns:a16="http://schemas.microsoft.com/office/drawing/2014/main" id="{5B7F958A-555F-4228-ADF2-8E4FBBA13FF7}"/>
              </a:ext>
            </a:extLst>
          </p:cNvPr>
          <p:cNvSpPr txBox="1">
            <a:spLocks/>
          </p:cNvSpPr>
          <p:nvPr/>
        </p:nvSpPr>
        <p:spPr>
          <a:xfrm>
            <a:off x="1233714" y="10333"/>
            <a:ext cx="9994789" cy="748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s-ES" sz="2400" b="1" dirty="0">
                <a:latin typeface="Aharoni" panose="02010803020104030203" pitchFamily="2" charset="-79"/>
                <a:ea typeface="+mn-ea"/>
                <a:cs typeface="Aharoni" panose="02010803020104030203" pitchFamily="2" charset="-79"/>
              </a:rPr>
              <a:t>El control eyaculatorio, la duración en las relaciones, es importante en una vida sexual plena</a:t>
            </a:r>
          </a:p>
        </p:txBody>
      </p:sp>
      <p:sp>
        <p:nvSpPr>
          <p:cNvPr id="14" name="CuadroTexto 13">
            <a:extLst>
              <a:ext uri="{FF2B5EF4-FFF2-40B4-BE49-F238E27FC236}">
                <a16:creationId xmlns:a16="http://schemas.microsoft.com/office/drawing/2014/main" id="{43D255DF-FA38-4FA7-ABDD-0E4D1D029D03}"/>
              </a:ext>
            </a:extLst>
          </p:cNvPr>
          <p:cNvSpPr txBox="1"/>
          <p:nvPr/>
        </p:nvSpPr>
        <p:spPr>
          <a:xfrm>
            <a:off x="71053" y="6601875"/>
            <a:ext cx="827253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6- ¿Crees que el control eyaculatorio, la duración en las relaciones, es importante para una vida sexual plena? </a:t>
            </a:r>
            <a:endParaRPr lang="es-ES" sz="100" dirty="0">
              <a:latin typeface="Segoe UI Symbol" panose="020B0502040204020203" pitchFamily="34" charset="0"/>
              <a:ea typeface="Segoe UI Symbol" panose="020B0502040204020203" pitchFamily="34" charset="0"/>
            </a:endParaRPr>
          </a:p>
        </p:txBody>
      </p:sp>
      <p:sp>
        <p:nvSpPr>
          <p:cNvPr id="8" name="Elipse 7">
            <a:extLst>
              <a:ext uri="{FF2B5EF4-FFF2-40B4-BE49-F238E27FC236}">
                <a16:creationId xmlns:a16="http://schemas.microsoft.com/office/drawing/2014/main" id="{ED91C585-74D6-41CF-AD31-024CCC3A712C}"/>
              </a:ext>
            </a:extLst>
          </p:cNvPr>
          <p:cNvSpPr/>
          <p:nvPr/>
        </p:nvSpPr>
        <p:spPr>
          <a:xfrm>
            <a:off x="5719345" y="3464089"/>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a:extLst>
              <a:ext uri="{FF2B5EF4-FFF2-40B4-BE49-F238E27FC236}">
                <a16:creationId xmlns:a16="http://schemas.microsoft.com/office/drawing/2014/main" id="{6D25BDEB-88CB-4F62-9F8D-99F6ED8FF899}"/>
              </a:ext>
            </a:extLst>
          </p:cNvPr>
          <p:cNvSpPr/>
          <p:nvPr/>
        </p:nvSpPr>
        <p:spPr>
          <a:xfrm>
            <a:off x="7301351" y="5296571"/>
            <a:ext cx="858982" cy="4225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64112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4848804" y="198251"/>
            <a:ext cx="6937361" cy="464602"/>
          </a:xfrm>
        </p:spPr>
        <p:txBody>
          <a:bodyPr>
            <a:normAutofit/>
          </a:bodyPr>
          <a:lstStyle/>
          <a:p>
            <a:r>
              <a:rPr lang="es-ES" sz="2400" b="1" dirty="0">
                <a:latin typeface="Aharoni" panose="02010803020104030203" pitchFamily="2" charset="-79"/>
                <a:ea typeface="+mn-ea"/>
                <a:cs typeface="Aharoni" panose="02010803020104030203" pitchFamily="2" charset="-79"/>
              </a:rPr>
              <a:t>Ha tenido algún problema sexual</a:t>
            </a:r>
          </a:p>
        </p:txBody>
      </p:sp>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29</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5" name="CuadroTexto 4">
            <a:extLst>
              <a:ext uri="{FF2B5EF4-FFF2-40B4-BE49-F238E27FC236}">
                <a16:creationId xmlns:a16="http://schemas.microsoft.com/office/drawing/2014/main" id="{4073E289-D72A-4D07-A437-3955DDFD4F34}"/>
              </a:ext>
            </a:extLst>
          </p:cNvPr>
          <p:cNvSpPr txBox="1"/>
          <p:nvPr/>
        </p:nvSpPr>
        <p:spPr>
          <a:xfrm>
            <a:off x="4940425" y="6581001"/>
            <a:ext cx="6490049"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7- ¿Has tenido algún problema sexual (disfunción eréctil, eyaculación precoz…) a lo largo de tu vida? </a:t>
            </a:r>
            <a:endParaRPr lang="es-ES" sz="600" dirty="0">
              <a:latin typeface="Segoe UI Symbol" panose="020B0502040204020203" pitchFamily="34" charset="0"/>
              <a:ea typeface="Segoe UI Symbol" panose="020B0502040204020203" pitchFamily="34" charset="0"/>
            </a:endParaRPr>
          </a:p>
        </p:txBody>
      </p:sp>
      <p:sp>
        <p:nvSpPr>
          <p:cNvPr id="13" name="CuadroTexto 12">
            <a:extLst>
              <a:ext uri="{FF2B5EF4-FFF2-40B4-BE49-F238E27FC236}">
                <a16:creationId xmlns:a16="http://schemas.microsoft.com/office/drawing/2014/main" id="{BEB2EE19-8B44-4C3A-B945-9A3D1DCF33FE}"/>
              </a:ext>
            </a:extLst>
          </p:cNvPr>
          <p:cNvSpPr txBox="1"/>
          <p:nvPr/>
        </p:nvSpPr>
        <p:spPr>
          <a:xfrm>
            <a:off x="5181599" y="1278632"/>
            <a:ext cx="6604566" cy="523220"/>
          </a:xfrm>
          <a:prstGeom prst="rect">
            <a:avLst/>
          </a:prstGeom>
          <a:noFill/>
        </p:spPr>
        <p:txBody>
          <a:bodyPr wrap="square" rtlCol="0">
            <a:spAutoFit/>
          </a:bodyPr>
          <a:lstStyle/>
          <a:p>
            <a:pPr algn="just"/>
            <a:r>
              <a:rPr lang="es-ES" sz="1400" dirty="0"/>
              <a:t>Casi 3 de cada 10 hombres han tenido algún problema sexual (disfunción eréctil, eyaculación precoz,…) a lo largo de su vida.</a:t>
            </a:r>
          </a:p>
        </p:txBody>
      </p:sp>
      <p:sp>
        <p:nvSpPr>
          <p:cNvPr id="14" name="15 CuadroTexto">
            <a:extLst>
              <a:ext uri="{FF2B5EF4-FFF2-40B4-BE49-F238E27FC236}">
                <a16:creationId xmlns:a16="http://schemas.microsoft.com/office/drawing/2014/main" id="{EAB8E608-FDE3-46C7-9AAF-33A96D87254B}"/>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graphicFrame>
        <p:nvGraphicFramePr>
          <p:cNvPr id="11" name="Gráfico 10">
            <a:extLst>
              <a:ext uri="{FF2B5EF4-FFF2-40B4-BE49-F238E27FC236}">
                <a16:creationId xmlns:a16="http://schemas.microsoft.com/office/drawing/2014/main" id="{F39B204F-3CDA-46BD-AF76-FAA8E6120D08}"/>
              </a:ext>
            </a:extLst>
          </p:cNvPr>
          <p:cNvGraphicFramePr/>
          <p:nvPr>
            <p:extLst>
              <p:ext uri="{D42A27DB-BD31-4B8C-83A1-F6EECF244321}">
                <p14:modId xmlns:p14="http://schemas.microsoft.com/office/powerpoint/2010/main" val="802868579"/>
              </p:ext>
            </p:extLst>
          </p:nvPr>
        </p:nvGraphicFramePr>
        <p:xfrm>
          <a:off x="6096000" y="2219396"/>
          <a:ext cx="5225144" cy="3880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95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9613" y="1246188"/>
            <a:ext cx="9691687" cy="785812"/>
          </a:xfrm>
          <a:prstGeom prst="rect">
            <a:avLst/>
          </a:prstGeom>
          <a:solidFill>
            <a:srgbClr val="00CC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2828" indent="-232828" algn="just" defTabSz="719138" eaLnBrk="0" fontAlgn="base" hangingPunct="0">
              <a:lnSpc>
                <a:spcPct val="150000"/>
              </a:lnSpc>
              <a:spcBef>
                <a:spcPct val="0"/>
              </a:spcBef>
              <a:spcAft>
                <a:spcPct val="0"/>
              </a:spcAft>
              <a:buFont typeface="Arial" panose="020B0604020202020204" pitchFamily="34" charset="0"/>
              <a:buChar char="•"/>
              <a:defRPr/>
            </a:pPr>
            <a:r>
              <a:rPr lang="es-ES_tradnl" sz="1600" b="1" dirty="0">
                <a:solidFill>
                  <a:prstClr val="white"/>
                </a:solidFill>
                <a:latin typeface="Segoe UI Symbol" panose="020B0502040204020203" pitchFamily="34" charset="0"/>
                <a:ea typeface="Segoe UI Symbol" panose="020B0502040204020203" pitchFamily="34" charset="0"/>
              </a:rPr>
              <a:t>ÁMBITO: España</a:t>
            </a:r>
          </a:p>
        </p:txBody>
      </p:sp>
      <p:sp>
        <p:nvSpPr>
          <p:cNvPr id="11" name="Rectangle 10"/>
          <p:cNvSpPr/>
          <p:nvPr/>
        </p:nvSpPr>
        <p:spPr>
          <a:xfrm>
            <a:off x="674688" y="1246188"/>
            <a:ext cx="1177925" cy="763587"/>
          </a:xfrm>
          <a:prstGeom prst="rect">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600" kern="0" dirty="0">
              <a:solidFill>
                <a:srgbClr val="44546A"/>
              </a:solidFill>
            </a:endParaRPr>
          </a:p>
        </p:txBody>
      </p:sp>
      <p:sp>
        <p:nvSpPr>
          <p:cNvPr id="42" name="Rectangle 41"/>
          <p:cNvSpPr/>
          <p:nvPr/>
        </p:nvSpPr>
        <p:spPr>
          <a:xfrm>
            <a:off x="1979613" y="2933700"/>
            <a:ext cx="9691687" cy="750888"/>
          </a:xfrm>
          <a:prstGeom prst="rect">
            <a:avLst/>
          </a:prstGeom>
          <a:solidFill>
            <a:srgbClr val="00CC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2828" indent="-232828" algn="just" defTabSz="719138" eaLnBrk="0" fontAlgn="base" hangingPunct="0">
              <a:lnSpc>
                <a:spcPct val="150000"/>
              </a:lnSpc>
              <a:spcBef>
                <a:spcPct val="0"/>
              </a:spcBef>
              <a:spcAft>
                <a:spcPct val="0"/>
              </a:spcAft>
              <a:buFont typeface="Arial" panose="020B0604020202020204" pitchFamily="34" charset="0"/>
              <a:buChar char="•"/>
              <a:defRPr/>
            </a:pPr>
            <a:r>
              <a:rPr lang="es-ES_tradnl" sz="1600" b="1" dirty="0">
                <a:solidFill>
                  <a:prstClr val="white"/>
                </a:solidFill>
                <a:latin typeface="Segoe UI Symbol" panose="020B0502040204020203" pitchFamily="34" charset="0"/>
                <a:ea typeface="Segoe UI Symbol" panose="020B0502040204020203" pitchFamily="34" charset="0"/>
              </a:rPr>
              <a:t>MUESTRA: 1.500 entrevistas</a:t>
            </a:r>
          </a:p>
        </p:txBody>
      </p:sp>
      <p:sp>
        <p:nvSpPr>
          <p:cNvPr id="16" name="Rectangle 4"/>
          <p:cNvSpPr/>
          <p:nvPr/>
        </p:nvSpPr>
        <p:spPr>
          <a:xfrm>
            <a:off x="1979613" y="2084388"/>
            <a:ext cx="9691687" cy="785812"/>
          </a:xfrm>
          <a:prstGeom prst="rect">
            <a:avLst/>
          </a:prstGeom>
          <a:solidFill>
            <a:srgbClr val="00CC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594" indent="-228594" defTabSz="719649" eaLnBrk="0" fontAlgn="base" hangingPunct="0">
              <a:spcBef>
                <a:spcPct val="0"/>
              </a:spcBef>
              <a:spcAft>
                <a:spcPct val="0"/>
              </a:spcAft>
              <a:buFont typeface="Arial" panose="020B0604020202020204" pitchFamily="34" charset="0"/>
              <a:buChar char="•"/>
              <a:defRPr/>
            </a:pPr>
            <a:r>
              <a:rPr lang="es-ES_tradnl" sz="1600" b="1" dirty="0">
                <a:solidFill>
                  <a:prstClr val="white"/>
                </a:solidFill>
                <a:latin typeface="Segoe UI Symbol" panose="020B0502040204020203" pitchFamily="34" charset="0"/>
                <a:ea typeface="Segoe UI Symbol" panose="020B0502040204020203" pitchFamily="34" charset="0"/>
              </a:rPr>
              <a:t>UNIVERSO: hombres de 16 a 65 años</a:t>
            </a:r>
            <a:endParaRPr lang="en-US" sz="1600" b="1" dirty="0">
              <a:solidFill>
                <a:prstClr val="white"/>
              </a:solidFill>
              <a:latin typeface="Segoe UI Symbol" panose="020B0502040204020203" pitchFamily="34" charset="0"/>
              <a:ea typeface="Segoe UI Symbol" panose="020B0502040204020203" pitchFamily="34" charset="0"/>
            </a:endParaRPr>
          </a:p>
        </p:txBody>
      </p:sp>
      <p:sp>
        <p:nvSpPr>
          <p:cNvPr id="17" name="Rectangle 41"/>
          <p:cNvSpPr/>
          <p:nvPr/>
        </p:nvSpPr>
        <p:spPr>
          <a:xfrm>
            <a:off x="1979613" y="3746500"/>
            <a:ext cx="9691687" cy="785813"/>
          </a:xfrm>
          <a:prstGeom prst="rect">
            <a:avLst/>
          </a:prstGeom>
          <a:solidFill>
            <a:srgbClr val="00CC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2828" indent="-232828" algn="just" eaLnBrk="0" fontAlgn="base" hangingPunct="0">
              <a:lnSpc>
                <a:spcPct val="150000"/>
              </a:lnSpc>
              <a:spcBef>
                <a:spcPct val="0"/>
              </a:spcBef>
              <a:spcAft>
                <a:spcPct val="0"/>
              </a:spcAft>
              <a:buFont typeface="Arial" panose="020B0604020202020204" pitchFamily="34" charset="0"/>
              <a:buChar char="•"/>
              <a:defRPr/>
            </a:pPr>
            <a:r>
              <a:rPr lang="es-ES_tradnl" sz="1600" b="1" dirty="0">
                <a:solidFill>
                  <a:prstClr val="white"/>
                </a:solidFill>
                <a:latin typeface="Segoe UI Symbol" panose="020B0502040204020203" pitchFamily="34" charset="0"/>
                <a:ea typeface="Segoe UI Symbol" panose="020B0502040204020203" pitchFamily="34" charset="0"/>
              </a:rPr>
              <a:t>FECHAS DE TRABAJO DE CAMPO: del 5 al 15 de octubre de 2.021</a:t>
            </a:r>
          </a:p>
        </p:txBody>
      </p:sp>
      <p:sp>
        <p:nvSpPr>
          <p:cNvPr id="18" name="Rectangle 4"/>
          <p:cNvSpPr/>
          <p:nvPr/>
        </p:nvSpPr>
        <p:spPr>
          <a:xfrm>
            <a:off x="1979613" y="4591050"/>
            <a:ext cx="9691687" cy="785813"/>
          </a:xfrm>
          <a:prstGeom prst="rect">
            <a:avLst/>
          </a:prstGeom>
          <a:solidFill>
            <a:srgbClr val="00CC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594" indent="-228594" defTabSz="914377" eaLnBrk="0" fontAlgn="base" hangingPunct="0">
              <a:spcBef>
                <a:spcPct val="0"/>
              </a:spcBef>
              <a:spcAft>
                <a:spcPct val="0"/>
              </a:spcAft>
              <a:buFont typeface="Arial" panose="020B0604020202020204" pitchFamily="34" charset="0"/>
              <a:buChar char="•"/>
              <a:defRPr/>
            </a:pPr>
            <a:r>
              <a:rPr lang="es-ES_tradnl" sz="1600" b="1" dirty="0">
                <a:solidFill>
                  <a:prstClr val="white"/>
                </a:solidFill>
                <a:latin typeface="Segoe UI Symbol" panose="020B0502040204020203" pitchFamily="34" charset="0"/>
                <a:ea typeface="Segoe UI Symbol" panose="020B0502040204020203" pitchFamily="34" charset="0"/>
              </a:rPr>
              <a:t>METODOLOGÍA:	 El acceso a la información se ha realizado por el Sistema C.A.W.I. (Entrevista online asistida por ordenador)</a:t>
            </a:r>
            <a:endParaRPr lang="en-US" sz="1600" b="1" kern="0" dirty="0">
              <a:solidFill>
                <a:prstClr val="white"/>
              </a:solidFill>
              <a:latin typeface="Segoe UI Symbol" panose="020B0502040204020203" pitchFamily="34" charset="0"/>
              <a:ea typeface="Segoe UI Symbol" panose="020B0502040204020203" pitchFamily="34" charset="0"/>
            </a:endParaRPr>
          </a:p>
        </p:txBody>
      </p:sp>
      <p:sp>
        <p:nvSpPr>
          <p:cNvPr id="19" name="Rectangle 4"/>
          <p:cNvSpPr/>
          <p:nvPr/>
        </p:nvSpPr>
        <p:spPr>
          <a:xfrm>
            <a:off x="1979613" y="5414963"/>
            <a:ext cx="9691687" cy="784225"/>
          </a:xfrm>
          <a:prstGeom prst="rect">
            <a:avLst/>
          </a:prstGeom>
          <a:solidFill>
            <a:srgbClr val="00CC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2828" indent="-232828" algn="just" eaLnBrk="0" fontAlgn="base" hangingPunct="0">
              <a:spcBef>
                <a:spcPct val="0"/>
              </a:spcBef>
              <a:spcAft>
                <a:spcPct val="0"/>
              </a:spcAft>
              <a:buFont typeface="Arial" panose="020B0604020202020204" pitchFamily="34" charset="0"/>
              <a:buChar char="•"/>
              <a:defRPr/>
            </a:pPr>
            <a:r>
              <a:rPr lang="es-ES_tradnl" sz="1600" b="1" dirty="0">
                <a:solidFill>
                  <a:prstClr val="white"/>
                </a:solidFill>
                <a:latin typeface="Segoe UI Symbol" panose="020B0502040204020203" pitchFamily="34" charset="0"/>
                <a:ea typeface="Segoe UI Symbol" panose="020B0502040204020203" pitchFamily="34" charset="0"/>
              </a:rPr>
              <a:t>ERROR : </a:t>
            </a:r>
            <a:r>
              <a:rPr lang="es-ES_tradnl" sz="1600" b="1" dirty="0">
                <a:solidFill>
                  <a:prstClr val="white"/>
                </a:solidFill>
                <a:latin typeface="Segoe UI Symbol" panose="020B0502040204020203" pitchFamily="34" charset="0"/>
                <a:ea typeface="Segoe UI Symbol" panose="020B0502040204020203" pitchFamily="34" charset="0"/>
                <a:cs typeface="Arial" charset="0"/>
              </a:rPr>
              <a:t>Con un tamaño de 1.000 entrevistas, se considera que el error muestral queda fijado en el </a:t>
            </a:r>
            <a:r>
              <a:rPr lang="es-ES_tradnl" sz="1600" b="1" dirty="0">
                <a:solidFill>
                  <a:prstClr val="white"/>
                </a:solidFill>
                <a:latin typeface="Segoe UI Symbol" panose="020B0502040204020203" pitchFamily="34" charset="0"/>
                <a:ea typeface="Segoe UI Symbol" panose="020B0502040204020203" pitchFamily="34" charset="0"/>
              </a:rPr>
              <a:t>±</a:t>
            </a:r>
            <a:r>
              <a:rPr lang="es-ES_tradnl" sz="1600" b="1" dirty="0">
                <a:solidFill>
                  <a:prstClr val="white"/>
                </a:solidFill>
                <a:latin typeface="Segoe UI Symbol" panose="020B0502040204020203" pitchFamily="34" charset="0"/>
                <a:ea typeface="Segoe UI Symbol" panose="020B0502040204020203" pitchFamily="34" charset="0"/>
                <a:cs typeface="Arial" charset="0"/>
              </a:rPr>
              <a:t> 2,6 para  datos globales, p=q=50 con un nivel de confianza del 95%.</a:t>
            </a:r>
            <a:r>
              <a:rPr lang="es-ES_tradnl" sz="1600" b="1" dirty="0">
                <a:solidFill>
                  <a:prstClr val="white"/>
                </a:solidFill>
                <a:latin typeface="Segoe UI Symbol" panose="020B0502040204020203" pitchFamily="34" charset="0"/>
                <a:ea typeface="Segoe UI Symbol" panose="020B0502040204020203" pitchFamily="34" charset="0"/>
              </a:rPr>
              <a:t> </a:t>
            </a:r>
          </a:p>
        </p:txBody>
      </p:sp>
      <p:sp>
        <p:nvSpPr>
          <p:cNvPr id="20" name="Rectangle 10"/>
          <p:cNvSpPr/>
          <p:nvPr/>
        </p:nvSpPr>
        <p:spPr>
          <a:xfrm>
            <a:off x="674688" y="2084388"/>
            <a:ext cx="1177925" cy="769937"/>
          </a:xfrm>
          <a:prstGeom prst="rect">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600" kern="0" dirty="0">
              <a:solidFill>
                <a:srgbClr val="44546A"/>
              </a:solidFill>
            </a:endParaRPr>
          </a:p>
        </p:txBody>
      </p:sp>
      <p:sp>
        <p:nvSpPr>
          <p:cNvPr id="21" name="Rectangle 10"/>
          <p:cNvSpPr/>
          <p:nvPr/>
        </p:nvSpPr>
        <p:spPr>
          <a:xfrm>
            <a:off x="674688" y="2933700"/>
            <a:ext cx="1177925" cy="769938"/>
          </a:xfrm>
          <a:prstGeom prst="rect">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600" kern="0" dirty="0">
              <a:solidFill>
                <a:srgbClr val="44546A"/>
              </a:solidFill>
            </a:endParaRPr>
          </a:p>
        </p:txBody>
      </p:sp>
      <p:sp>
        <p:nvSpPr>
          <p:cNvPr id="22" name="Rectangle 10"/>
          <p:cNvSpPr/>
          <p:nvPr/>
        </p:nvSpPr>
        <p:spPr>
          <a:xfrm>
            <a:off x="674688" y="3746500"/>
            <a:ext cx="1177925" cy="763588"/>
          </a:xfrm>
          <a:prstGeom prst="rect">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600" kern="0" dirty="0">
              <a:solidFill>
                <a:srgbClr val="44546A"/>
              </a:solidFill>
            </a:endParaRPr>
          </a:p>
        </p:txBody>
      </p:sp>
      <p:sp>
        <p:nvSpPr>
          <p:cNvPr id="23" name="Rectangle 10"/>
          <p:cNvSpPr/>
          <p:nvPr/>
        </p:nvSpPr>
        <p:spPr>
          <a:xfrm>
            <a:off x="674688" y="4591050"/>
            <a:ext cx="1177925" cy="769938"/>
          </a:xfrm>
          <a:prstGeom prst="rect">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600" kern="0" dirty="0">
              <a:solidFill>
                <a:srgbClr val="44546A"/>
              </a:solidFill>
            </a:endParaRPr>
          </a:p>
        </p:txBody>
      </p:sp>
      <p:sp>
        <p:nvSpPr>
          <p:cNvPr id="24" name="Rectangle 10"/>
          <p:cNvSpPr/>
          <p:nvPr/>
        </p:nvSpPr>
        <p:spPr>
          <a:xfrm>
            <a:off x="674688" y="5414963"/>
            <a:ext cx="1177925" cy="769937"/>
          </a:xfrm>
          <a:prstGeom prst="rect">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600" kern="0" dirty="0">
              <a:solidFill>
                <a:srgbClr val="44546A"/>
              </a:solidFill>
            </a:endParaRPr>
          </a:p>
        </p:txBody>
      </p:sp>
      <p:pic>
        <p:nvPicPr>
          <p:cNvPr id="8213" name="Picture 4"/>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81075" y="2144713"/>
            <a:ext cx="5651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15"/>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962025" y="3832225"/>
            <a:ext cx="6032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Imagen 26"/>
          <p:cNvPicPr>
            <a:picLocks noChangeAspect="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985838" y="4699000"/>
            <a:ext cx="5556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Shape 2879"/>
          <p:cNvSpPr>
            <a:spLocks/>
          </p:cNvSpPr>
          <p:nvPr/>
        </p:nvSpPr>
        <p:spPr bwMode="auto">
          <a:xfrm>
            <a:off x="922338" y="3021013"/>
            <a:ext cx="631825" cy="590550"/>
          </a:xfrm>
          <a:custGeom>
            <a:avLst/>
            <a:gdLst>
              <a:gd name="T0" fmla="*/ 315740 w 21568"/>
              <a:gd name="T1" fmla="*/ 295621 h 21600"/>
              <a:gd name="T2" fmla="*/ 315740 w 21568"/>
              <a:gd name="T3" fmla="*/ 295621 h 21600"/>
              <a:gd name="T4" fmla="*/ 315740 w 21568"/>
              <a:gd name="T5" fmla="*/ 295621 h 21600"/>
              <a:gd name="T6" fmla="*/ 315740 w 21568"/>
              <a:gd name="T7" fmla="*/ 29562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8" h="21600" extrusionOk="0">
                <a:moveTo>
                  <a:pt x="1845" y="5346"/>
                </a:moveTo>
                <a:cubicBezTo>
                  <a:pt x="1845" y="6207"/>
                  <a:pt x="2499" y="6889"/>
                  <a:pt x="3287" y="6889"/>
                </a:cubicBezTo>
                <a:lnTo>
                  <a:pt x="3304" y="6889"/>
                </a:lnTo>
                <a:cubicBezTo>
                  <a:pt x="4092" y="6889"/>
                  <a:pt x="4712" y="6207"/>
                  <a:pt x="4712" y="5382"/>
                </a:cubicBezTo>
                <a:cubicBezTo>
                  <a:pt x="4712" y="5364"/>
                  <a:pt x="4712" y="5364"/>
                  <a:pt x="4712" y="5364"/>
                </a:cubicBezTo>
                <a:cubicBezTo>
                  <a:pt x="4712" y="5364"/>
                  <a:pt x="4712" y="5364"/>
                  <a:pt x="4712" y="5346"/>
                </a:cubicBezTo>
                <a:cubicBezTo>
                  <a:pt x="4712" y="4485"/>
                  <a:pt x="4075" y="3821"/>
                  <a:pt x="3287" y="3821"/>
                </a:cubicBezTo>
                <a:cubicBezTo>
                  <a:pt x="2499" y="3821"/>
                  <a:pt x="1845" y="4485"/>
                  <a:pt x="1845" y="5346"/>
                </a:cubicBezTo>
                <a:close/>
                <a:moveTo>
                  <a:pt x="5635" y="5346"/>
                </a:moveTo>
                <a:cubicBezTo>
                  <a:pt x="5635" y="6207"/>
                  <a:pt x="6289" y="6889"/>
                  <a:pt x="7077" y="6889"/>
                </a:cubicBezTo>
                <a:cubicBezTo>
                  <a:pt x="7865" y="6889"/>
                  <a:pt x="8502" y="6189"/>
                  <a:pt x="8502" y="5346"/>
                </a:cubicBezTo>
                <a:cubicBezTo>
                  <a:pt x="8502" y="4485"/>
                  <a:pt x="7865" y="3821"/>
                  <a:pt x="7077" y="3821"/>
                </a:cubicBezTo>
                <a:cubicBezTo>
                  <a:pt x="6289" y="3821"/>
                  <a:pt x="5635" y="4503"/>
                  <a:pt x="5635" y="5346"/>
                </a:cubicBezTo>
                <a:close/>
                <a:moveTo>
                  <a:pt x="3689" y="1525"/>
                </a:moveTo>
                <a:cubicBezTo>
                  <a:pt x="3689" y="2386"/>
                  <a:pt x="4327" y="3068"/>
                  <a:pt x="5115" y="3068"/>
                </a:cubicBezTo>
                <a:cubicBezTo>
                  <a:pt x="5903" y="3068"/>
                  <a:pt x="6540" y="2386"/>
                  <a:pt x="6540" y="1525"/>
                </a:cubicBezTo>
                <a:cubicBezTo>
                  <a:pt x="6540" y="646"/>
                  <a:pt x="5903" y="0"/>
                  <a:pt x="5115" y="0"/>
                </a:cubicBezTo>
                <a:cubicBezTo>
                  <a:pt x="4327" y="0"/>
                  <a:pt x="3689" y="646"/>
                  <a:pt x="3689" y="1525"/>
                </a:cubicBezTo>
                <a:close/>
                <a:moveTo>
                  <a:pt x="7563" y="1525"/>
                </a:moveTo>
                <a:cubicBezTo>
                  <a:pt x="7563" y="2386"/>
                  <a:pt x="8201" y="3068"/>
                  <a:pt x="8989" y="3068"/>
                </a:cubicBezTo>
                <a:cubicBezTo>
                  <a:pt x="9777" y="3068"/>
                  <a:pt x="10414" y="2386"/>
                  <a:pt x="10414" y="1525"/>
                </a:cubicBezTo>
                <a:cubicBezTo>
                  <a:pt x="10414" y="646"/>
                  <a:pt x="9777" y="0"/>
                  <a:pt x="8989" y="0"/>
                </a:cubicBezTo>
                <a:cubicBezTo>
                  <a:pt x="8201" y="0"/>
                  <a:pt x="7563" y="646"/>
                  <a:pt x="7563" y="1525"/>
                </a:cubicBezTo>
                <a:close/>
                <a:moveTo>
                  <a:pt x="11219" y="1525"/>
                </a:moveTo>
                <a:cubicBezTo>
                  <a:pt x="11219" y="2386"/>
                  <a:pt x="11873" y="3068"/>
                  <a:pt x="12661" y="3068"/>
                </a:cubicBezTo>
                <a:cubicBezTo>
                  <a:pt x="13450" y="3068"/>
                  <a:pt x="14087" y="2386"/>
                  <a:pt x="14087" y="1525"/>
                </a:cubicBezTo>
                <a:cubicBezTo>
                  <a:pt x="14087" y="646"/>
                  <a:pt x="13450" y="0"/>
                  <a:pt x="12661" y="0"/>
                </a:cubicBezTo>
                <a:cubicBezTo>
                  <a:pt x="11873" y="0"/>
                  <a:pt x="11219" y="646"/>
                  <a:pt x="11219" y="1525"/>
                </a:cubicBezTo>
                <a:close/>
                <a:moveTo>
                  <a:pt x="14892" y="1525"/>
                </a:moveTo>
                <a:cubicBezTo>
                  <a:pt x="14892" y="2368"/>
                  <a:pt x="15529" y="3068"/>
                  <a:pt x="16334" y="3068"/>
                </a:cubicBezTo>
                <a:cubicBezTo>
                  <a:pt x="17139" y="3068"/>
                  <a:pt x="17760" y="2386"/>
                  <a:pt x="17760" y="1525"/>
                </a:cubicBezTo>
                <a:cubicBezTo>
                  <a:pt x="17760" y="646"/>
                  <a:pt x="17122" y="0"/>
                  <a:pt x="16334" y="0"/>
                </a:cubicBezTo>
                <a:cubicBezTo>
                  <a:pt x="15546" y="0"/>
                  <a:pt x="14892" y="700"/>
                  <a:pt x="14892" y="1525"/>
                </a:cubicBezTo>
                <a:close/>
                <a:moveTo>
                  <a:pt x="13131" y="5346"/>
                </a:moveTo>
                <a:cubicBezTo>
                  <a:pt x="13131" y="6207"/>
                  <a:pt x="13768" y="6889"/>
                  <a:pt x="14557" y="6889"/>
                </a:cubicBezTo>
                <a:cubicBezTo>
                  <a:pt x="15361" y="6889"/>
                  <a:pt x="15982" y="6189"/>
                  <a:pt x="15982" y="5346"/>
                </a:cubicBezTo>
                <a:cubicBezTo>
                  <a:pt x="15982" y="4485"/>
                  <a:pt x="15345" y="3821"/>
                  <a:pt x="14557" y="3821"/>
                </a:cubicBezTo>
                <a:cubicBezTo>
                  <a:pt x="13768" y="3821"/>
                  <a:pt x="13131" y="4503"/>
                  <a:pt x="13131" y="5346"/>
                </a:cubicBezTo>
                <a:close/>
                <a:moveTo>
                  <a:pt x="9224" y="5346"/>
                </a:moveTo>
                <a:cubicBezTo>
                  <a:pt x="9224" y="6207"/>
                  <a:pt x="9878" y="6889"/>
                  <a:pt x="10666" y="6889"/>
                </a:cubicBezTo>
                <a:cubicBezTo>
                  <a:pt x="11454" y="6889"/>
                  <a:pt x="12091" y="6189"/>
                  <a:pt x="12091" y="5346"/>
                </a:cubicBezTo>
                <a:cubicBezTo>
                  <a:pt x="12091" y="4485"/>
                  <a:pt x="11454" y="3821"/>
                  <a:pt x="10666" y="3821"/>
                </a:cubicBezTo>
                <a:cubicBezTo>
                  <a:pt x="9861" y="3821"/>
                  <a:pt x="9224" y="4503"/>
                  <a:pt x="9224" y="5346"/>
                </a:cubicBezTo>
                <a:close/>
                <a:moveTo>
                  <a:pt x="16888" y="5346"/>
                </a:moveTo>
                <a:cubicBezTo>
                  <a:pt x="16888" y="6207"/>
                  <a:pt x="17542" y="6889"/>
                  <a:pt x="18330" y="6889"/>
                </a:cubicBezTo>
                <a:cubicBezTo>
                  <a:pt x="19118" y="6889"/>
                  <a:pt x="19755" y="6189"/>
                  <a:pt x="19755" y="5346"/>
                </a:cubicBezTo>
                <a:cubicBezTo>
                  <a:pt x="19755" y="4485"/>
                  <a:pt x="19118" y="3821"/>
                  <a:pt x="18330" y="3821"/>
                </a:cubicBezTo>
                <a:cubicBezTo>
                  <a:pt x="17542" y="3821"/>
                  <a:pt x="16888" y="4503"/>
                  <a:pt x="16888" y="5346"/>
                </a:cubicBezTo>
                <a:close/>
                <a:moveTo>
                  <a:pt x="6490" y="9150"/>
                </a:moveTo>
                <a:lnTo>
                  <a:pt x="6490" y="14119"/>
                </a:lnTo>
                <a:cubicBezTo>
                  <a:pt x="6490" y="15016"/>
                  <a:pt x="5383" y="15016"/>
                  <a:pt x="5383" y="14119"/>
                </a:cubicBezTo>
                <a:lnTo>
                  <a:pt x="5383" y="9454"/>
                </a:lnTo>
                <a:cubicBezTo>
                  <a:pt x="5383" y="9365"/>
                  <a:pt x="5316" y="9257"/>
                  <a:pt x="5199" y="9257"/>
                </a:cubicBezTo>
                <a:cubicBezTo>
                  <a:pt x="5115" y="9257"/>
                  <a:pt x="5014" y="9329"/>
                  <a:pt x="5014" y="9454"/>
                </a:cubicBezTo>
                <a:lnTo>
                  <a:pt x="5014" y="20757"/>
                </a:lnTo>
                <a:cubicBezTo>
                  <a:pt x="5014" y="21241"/>
                  <a:pt x="4645" y="21600"/>
                  <a:pt x="4226" y="21600"/>
                </a:cubicBezTo>
                <a:cubicBezTo>
                  <a:pt x="3790" y="21600"/>
                  <a:pt x="3438" y="21205"/>
                  <a:pt x="3438" y="20757"/>
                </a:cubicBezTo>
                <a:lnTo>
                  <a:pt x="3438" y="15142"/>
                </a:lnTo>
                <a:cubicBezTo>
                  <a:pt x="3438" y="15070"/>
                  <a:pt x="3388" y="14962"/>
                  <a:pt x="3253" y="14962"/>
                </a:cubicBezTo>
                <a:lnTo>
                  <a:pt x="3220" y="14962"/>
                </a:lnTo>
                <a:cubicBezTo>
                  <a:pt x="3136" y="14962"/>
                  <a:pt x="3035" y="15016"/>
                  <a:pt x="3035" y="15142"/>
                </a:cubicBezTo>
                <a:lnTo>
                  <a:pt x="3035" y="20757"/>
                </a:lnTo>
                <a:cubicBezTo>
                  <a:pt x="3035" y="21241"/>
                  <a:pt x="2683" y="21600"/>
                  <a:pt x="2247" y="21600"/>
                </a:cubicBezTo>
                <a:cubicBezTo>
                  <a:pt x="1811" y="21600"/>
                  <a:pt x="1459" y="21205"/>
                  <a:pt x="1459" y="20757"/>
                </a:cubicBezTo>
                <a:lnTo>
                  <a:pt x="1459" y="9472"/>
                </a:lnTo>
                <a:cubicBezTo>
                  <a:pt x="1459" y="9365"/>
                  <a:pt x="1409" y="9275"/>
                  <a:pt x="1291" y="9275"/>
                </a:cubicBezTo>
                <a:cubicBezTo>
                  <a:pt x="1207" y="9275"/>
                  <a:pt x="1107" y="9347"/>
                  <a:pt x="1107" y="9472"/>
                </a:cubicBezTo>
                <a:lnTo>
                  <a:pt x="1107" y="14137"/>
                </a:lnTo>
                <a:cubicBezTo>
                  <a:pt x="1107" y="15034"/>
                  <a:pt x="0" y="15034"/>
                  <a:pt x="0" y="14137"/>
                </a:cubicBezTo>
                <a:lnTo>
                  <a:pt x="0" y="9167"/>
                </a:lnTo>
                <a:cubicBezTo>
                  <a:pt x="0" y="8073"/>
                  <a:pt x="620" y="7212"/>
                  <a:pt x="1593" y="7212"/>
                </a:cubicBezTo>
                <a:lnTo>
                  <a:pt x="4813" y="7212"/>
                </a:lnTo>
                <a:cubicBezTo>
                  <a:pt x="5903" y="7158"/>
                  <a:pt x="6507" y="8019"/>
                  <a:pt x="6490" y="9150"/>
                </a:cubicBezTo>
                <a:close/>
                <a:moveTo>
                  <a:pt x="13852" y="9150"/>
                </a:moveTo>
                <a:lnTo>
                  <a:pt x="13852" y="14119"/>
                </a:lnTo>
                <a:cubicBezTo>
                  <a:pt x="13852" y="15016"/>
                  <a:pt x="12745" y="15016"/>
                  <a:pt x="12745" y="14119"/>
                </a:cubicBezTo>
                <a:lnTo>
                  <a:pt x="12745" y="9454"/>
                </a:lnTo>
                <a:cubicBezTo>
                  <a:pt x="12745" y="9365"/>
                  <a:pt x="12678" y="9257"/>
                  <a:pt x="12561" y="9257"/>
                </a:cubicBezTo>
                <a:cubicBezTo>
                  <a:pt x="12477" y="9257"/>
                  <a:pt x="12376" y="9329"/>
                  <a:pt x="12376" y="9454"/>
                </a:cubicBezTo>
                <a:lnTo>
                  <a:pt x="12376" y="20757"/>
                </a:lnTo>
                <a:cubicBezTo>
                  <a:pt x="12376" y="21241"/>
                  <a:pt x="12007" y="21600"/>
                  <a:pt x="11588" y="21600"/>
                </a:cubicBezTo>
                <a:cubicBezTo>
                  <a:pt x="11152" y="21600"/>
                  <a:pt x="10800" y="21205"/>
                  <a:pt x="10800" y="20757"/>
                </a:cubicBezTo>
                <a:lnTo>
                  <a:pt x="10800" y="15142"/>
                </a:lnTo>
                <a:cubicBezTo>
                  <a:pt x="10800" y="15070"/>
                  <a:pt x="10750" y="14962"/>
                  <a:pt x="10616" y="14962"/>
                </a:cubicBezTo>
                <a:lnTo>
                  <a:pt x="10582" y="14962"/>
                </a:lnTo>
                <a:cubicBezTo>
                  <a:pt x="10498" y="14962"/>
                  <a:pt x="10398" y="15016"/>
                  <a:pt x="10398" y="15142"/>
                </a:cubicBezTo>
                <a:lnTo>
                  <a:pt x="10398" y="20757"/>
                </a:lnTo>
                <a:cubicBezTo>
                  <a:pt x="10398" y="21241"/>
                  <a:pt x="10045" y="21600"/>
                  <a:pt x="9609" y="21600"/>
                </a:cubicBezTo>
                <a:cubicBezTo>
                  <a:pt x="9173" y="21600"/>
                  <a:pt x="8821" y="21205"/>
                  <a:pt x="8821" y="20757"/>
                </a:cubicBezTo>
                <a:lnTo>
                  <a:pt x="8821" y="9472"/>
                </a:lnTo>
                <a:cubicBezTo>
                  <a:pt x="8821" y="9365"/>
                  <a:pt x="8771" y="9275"/>
                  <a:pt x="8653" y="9275"/>
                </a:cubicBezTo>
                <a:cubicBezTo>
                  <a:pt x="8570" y="9275"/>
                  <a:pt x="8469" y="9347"/>
                  <a:pt x="8469" y="9472"/>
                </a:cubicBezTo>
                <a:lnTo>
                  <a:pt x="8469" y="14137"/>
                </a:lnTo>
                <a:cubicBezTo>
                  <a:pt x="8469" y="15034"/>
                  <a:pt x="7362" y="15034"/>
                  <a:pt x="7362" y="14137"/>
                </a:cubicBezTo>
                <a:lnTo>
                  <a:pt x="7362" y="9167"/>
                </a:lnTo>
                <a:cubicBezTo>
                  <a:pt x="7362" y="8073"/>
                  <a:pt x="7983" y="7212"/>
                  <a:pt x="8955" y="7212"/>
                </a:cubicBezTo>
                <a:lnTo>
                  <a:pt x="12175" y="7212"/>
                </a:lnTo>
                <a:cubicBezTo>
                  <a:pt x="13282" y="7158"/>
                  <a:pt x="13886" y="8019"/>
                  <a:pt x="13852" y="9150"/>
                </a:cubicBezTo>
                <a:close/>
                <a:moveTo>
                  <a:pt x="21566" y="9150"/>
                </a:moveTo>
                <a:lnTo>
                  <a:pt x="21566" y="14119"/>
                </a:lnTo>
                <a:cubicBezTo>
                  <a:pt x="21566" y="15016"/>
                  <a:pt x="20460" y="15016"/>
                  <a:pt x="20460" y="14119"/>
                </a:cubicBezTo>
                <a:lnTo>
                  <a:pt x="20460" y="9454"/>
                </a:lnTo>
                <a:cubicBezTo>
                  <a:pt x="20460" y="9365"/>
                  <a:pt x="20409" y="9257"/>
                  <a:pt x="20275" y="9257"/>
                </a:cubicBezTo>
                <a:cubicBezTo>
                  <a:pt x="20208" y="9257"/>
                  <a:pt x="20107" y="9329"/>
                  <a:pt x="20107" y="9454"/>
                </a:cubicBezTo>
                <a:lnTo>
                  <a:pt x="20107" y="20757"/>
                </a:lnTo>
                <a:cubicBezTo>
                  <a:pt x="20107" y="21241"/>
                  <a:pt x="19739" y="21600"/>
                  <a:pt x="19319" y="21600"/>
                </a:cubicBezTo>
                <a:cubicBezTo>
                  <a:pt x="18866" y="21600"/>
                  <a:pt x="18531" y="21205"/>
                  <a:pt x="18531" y="20757"/>
                </a:cubicBezTo>
                <a:lnTo>
                  <a:pt x="18531" y="15142"/>
                </a:lnTo>
                <a:cubicBezTo>
                  <a:pt x="18531" y="15070"/>
                  <a:pt x="18464" y="14962"/>
                  <a:pt x="18347" y="14962"/>
                </a:cubicBezTo>
                <a:lnTo>
                  <a:pt x="18313" y="14962"/>
                </a:lnTo>
                <a:cubicBezTo>
                  <a:pt x="18229" y="14962"/>
                  <a:pt x="18129" y="15016"/>
                  <a:pt x="18129" y="15142"/>
                </a:cubicBezTo>
                <a:lnTo>
                  <a:pt x="18129" y="20757"/>
                </a:lnTo>
                <a:cubicBezTo>
                  <a:pt x="18129" y="21241"/>
                  <a:pt x="17760" y="21600"/>
                  <a:pt x="17340" y="21600"/>
                </a:cubicBezTo>
                <a:cubicBezTo>
                  <a:pt x="16888" y="21600"/>
                  <a:pt x="16552" y="21205"/>
                  <a:pt x="16552" y="20757"/>
                </a:cubicBezTo>
                <a:lnTo>
                  <a:pt x="16552" y="9472"/>
                </a:lnTo>
                <a:cubicBezTo>
                  <a:pt x="16552" y="9365"/>
                  <a:pt x="16485" y="9275"/>
                  <a:pt x="16368" y="9275"/>
                </a:cubicBezTo>
                <a:cubicBezTo>
                  <a:pt x="16284" y="9275"/>
                  <a:pt x="16183" y="9347"/>
                  <a:pt x="16183" y="9472"/>
                </a:cubicBezTo>
                <a:lnTo>
                  <a:pt x="16183" y="14137"/>
                </a:lnTo>
                <a:cubicBezTo>
                  <a:pt x="16183" y="15034"/>
                  <a:pt x="15076" y="15034"/>
                  <a:pt x="15076" y="14137"/>
                </a:cubicBezTo>
                <a:lnTo>
                  <a:pt x="15076" y="9167"/>
                </a:lnTo>
                <a:cubicBezTo>
                  <a:pt x="15076" y="8073"/>
                  <a:pt x="15697" y="7212"/>
                  <a:pt x="16670" y="7212"/>
                </a:cubicBezTo>
                <a:lnTo>
                  <a:pt x="19906" y="7212"/>
                </a:lnTo>
                <a:cubicBezTo>
                  <a:pt x="20996" y="7158"/>
                  <a:pt x="21600" y="8019"/>
                  <a:pt x="21566" y="9150"/>
                </a:cubicBezTo>
                <a:close/>
              </a:path>
            </a:pathLst>
          </a:custGeom>
          <a:solidFill>
            <a:schemeClr val="bg1"/>
          </a:solidFill>
          <a:ln>
            <a:noFill/>
          </a:ln>
          <a:extLst>
            <a:ext uri="{91240B29-F687-4F45-9708-019B960494DF}">
              <a14:hiddenLine xmlns:a14="http://schemas.microsoft.com/office/drawing/2010/main" w="3175">
                <a:solidFill>
                  <a:srgbClr val="000000"/>
                </a:solidFill>
                <a:miter lim="400000"/>
                <a:headEnd/>
                <a:tailEnd/>
              </a14:hiddenLine>
            </a:ext>
          </a:extLst>
        </p:spPr>
        <p:txBody>
          <a:bodyPr lIns="45719" rIns="45719" anchor="ctr"/>
          <a:lstStyle/>
          <a:p>
            <a:pPr eaLnBrk="0" fontAlgn="base" hangingPunct="0">
              <a:spcBef>
                <a:spcPct val="0"/>
              </a:spcBef>
              <a:spcAft>
                <a:spcPct val="0"/>
              </a:spcAft>
            </a:pPr>
            <a:endParaRPr lang="es-ES">
              <a:solidFill>
                <a:prstClr val="black"/>
              </a:solidFill>
            </a:endParaRPr>
          </a:p>
        </p:txBody>
      </p:sp>
      <p:pic>
        <p:nvPicPr>
          <p:cNvPr id="8218" name="ShapeNameChangedByPowerUser1"/>
          <p:cNvPicPr>
            <a:picLocks noChangeAspect="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933450" y="5468938"/>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uadroTexto 24">
            <a:extLst>
              <a:ext uri="{FF2B5EF4-FFF2-40B4-BE49-F238E27FC236}">
                <a16:creationId xmlns:a16="http://schemas.microsoft.com/office/drawing/2014/main" id="{B262F79E-5572-4ACA-8162-583BE2A03989}"/>
              </a:ext>
            </a:extLst>
          </p:cNvPr>
          <p:cNvSpPr txBox="1"/>
          <p:nvPr/>
        </p:nvSpPr>
        <p:spPr>
          <a:xfrm>
            <a:off x="2094081" y="86730"/>
            <a:ext cx="2361544" cy="523220"/>
          </a:xfrm>
          <a:prstGeom prst="rect">
            <a:avLst/>
          </a:prstGeom>
          <a:noFill/>
        </p:spPr>
        <p:txBody>
          <a:bodyPr wrap="none" rtlCol="0">
            <a:spAutoFit/>
          </a:bodyPr>
          <a:lstStyle/>
          <a:p>
            <a:r>
              <a:rPr lang="es-ES" sz="2800" b="1" dirty="0">
                <a:latin typeface="Aharoni" panose="02010803020104030203" pitchFamily="2" charset="-79"/>
                <a:cs typeface="Aharoni" panose="02010803020104030203" pitchFamily="2" charset="-79"/>
              </a:rPr>
              <a:t>Ficha Técnica</a:t>
            </a:r>
          </a:p>
        </p:txBody>
      </p:sp>
      <p:pic>
        <p:nvPicPr>
          <p:cNvPr id="27" name="Picture 2" descr="Mapa de Comunidades Autónomas">
            <a:extLst>
              <a:ext uri="{FF2B5EF4-FFF2-40B4-BE49-F238E27FC236}">
                <a16:creationId xmlns:a16="http://schemas.microsoft.com/office/drawing/2014/main" id="{4F029B47-F78A-4708-B06C-065620DCB494}"/>
              </a:ext>
            </a:extLst>
          </p:cNvPr>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rot="522190">
            <a:off x="881028" y="1386417"/>
            <a:ext cx="714445" cy="573357"/>
          </a:xfrm>
          <a:prstGeom prst="rect">
            <a:avLst/>
          </a:prstGeom>
          <a:noFill/>
          <a:extLst>
            <a:ext uri="{909E8E84-426E-40DD-AFC4-6F175D3DCCD1}">
              <a14:hiddenFill xmlns:a14="http://schemas.microsoft.com/office/drawing/2010/main">
                <a:solidFill>
                  <a:srgbClr val="FFFFFF"/>
                </a:solidFill>
              </a14:hiddenFill>
            </a:ext>
          </a:extLst>
        </p:spPr>
      </p:pic>
      <p:sp>
        <p:nvSpPr>
          <p:cNvPr id="33" name="Marcador de posición de número de diapositiva 5">
            <a:extLst>
              <a:ext uri="{FF2B5EF4-FFF2-40B4-BE49-F238E27FC236}">
                <a16:creationId xmlns:a16="http://schemas.microsoft.com/office/drawing/2014/main" id="{F7951711-7FA9-4B1D-BD34-A3F20882D2AE}"/>
              </a:ext>
            </a:extLst>
          </p:cNvPr>
          <p:cNvSpPr txBox="1">
            <a:spLocks/>
          </p:cNvSpPr>
          <p:nvPr/>
        </p:nvSpPr>
        <p:spPr>
          <a:xfrm>
            <a:off x="11472329" y="6411884"/>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3</a:t>
            </a:fld>
            <a:endParaRPr lang="es-ES"/>
          </a:p>
        </p:txBody>
      </p:sp>
    </p:spTree>
    <p:custDataLst>
      <p:tags r:id="rId1"/>
    </p:custDataLst>
    <p:extLst>
      <p:ext uri="{BB962C8B-B14F-4D97-AF65-F5344CB8AC3E}">
        <p14:creationId xmlns:p14="http://schemas.microsoft.com/office/powerpoint/2010/main" val="1421262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30</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graphicFrame>
        <p:nvGraphicFramePr>
          <p:cNvPr id="9" name="Gráfico 8">
            <a:extLst>
              <a:ext uri="{FF2B5EF4-FFF2-40B4-BE49-F238E27FC236}">
                <a16:creationId xmlns:a16="http://schemas.microsoft.com/office/drawing/2014/main" id="{E976D4CC-3952-44C6-B2A8-FA28A4552903}"/>
              </a:ext>
            </a:extLst>
          </p:cNvPr>
          <p:cNvGraphicFramePr/>
          <p:nvPr>
            <p:extLst>
              <p:ext uri="{D42A27DB-BD31-4B8C-83A1-F6EECF244321}">
                <p14:modId xmlns:p14="http://schemas.microsoft.com/office/powerpoint/2010/main" val="4000709555"/>
              </p:ext>
            </p:extLst>
          </p:nvPr>
        </p:nvGraphicFramePr>
        <p:xfrm>
          <a:off x="4982280" y="2049723"/>
          <a:ext cx="7109268" cy="4029884"/>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6AD3F9DD-6BD2-4E46-86EA-C7A43898D0D6}"/>
              </a:ext>
            </a:extLst>
          </p:cNvPr>
          <p:cNvSpPr txBox="1"/>
          <p:nvPr/>
        </p:nvSpPr>
        <p:spPr>
          <a:xfrm>
            <a:off x="5234631" y="1118516"/>
            <a:ext cx="6604566" cy="738664"/>
          </a:xfrm>
          <a:prstGeom prst="rect">
            <a:avLst/>
          </a:prstGeom>
          <a:noFill/>
        </p:spPr>
        <p:txBody>
          <a:bodyPr wrap="square" rtlCol="0">
            <a:spAutoFit/>
          </a:bodyPr>
          <a:lstStyle/>
          <a:p>
            <a:pPr algn="just"/>
            <a:r>
              <a:rPr lang="es-ES" sz="1400" dirty="0"/>
              <a:t>4 de cada 10 hombres de entre 55 y 65 años, declaran haber tenido algún problema sexual, frente a algo más de una quinta parte de jóvenes de 16 a 24 años que afirma haber tenido algún problema de la misma índole.</a:t>
            </a:r>
          </a:p>
        </p:txBody>
      </p:sp>
      <p:sp>
        <p:nvSpPr>
          <p:cNvPr id="16" name="15 CuadroTexto">
            <a:extLst>
              <a:ext uri="{FF2B5EF4-FFF2-40B4-BE49-F238E27FC236}">
                <a16:creationId xmlns:a16="http://schemas.microsoft.com/office/drawing/2014/main" id="{A9C6179F-1C7D-4B11-A251-F3E8F5667826}"/>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11" name="Título 1">
            <a:extLst>
              <a:ext uri="{FF2B5EF4-FFF2-40B4-BE49-F238E27FC236}">
                <a16:creationId xmlns:a16="http://schemas.microsoft.com/office/drawing/2014/main" id="{7FFB51FA-E29A-4710-B09B-D8B7053A0CC0}"/>
              </a:ext>
            </a:extLst>
          </p:cNvPr>
          <p:cNvSpPr>
            <a:spLocks noGrp="1"/>
          </p:cNvSpPr>
          <p:nvPr>
            <p:ph type="title"/>
          </p:nvPr>
        </p:nvSpPr>
        <p:spPr>
          <a:xfrm>
            <a:off x="4848804" y="198251"/>
            <a:ext cx="6937361" cy="464602"/>
          </a:xfrm>
        </p:spPr>
        <p:txBody>
          <a:bodyPr>
            <a:normAutofit/>
          </a:bodyPr>
          <a:lstStyle/>
          <a:p>
            <a:r>
              <a:rPr lang="es-ES" sz="2400" b="1" dirty="0">
                <a:latin typeface="Aharoni" panose="02010803020104030203" pitchFamily="2" charset="-79"/>
                <a:ea typeface="+mn-ea"/>
                <a:cs typeface="Aharoni" panose="02010803020104030203" pitchFamily="2" charset="-79"/>
              </a:rPr>
              <a:t>Ha tenido algún problema sexual</a:t>
            </a:r>
          </a:p>
        </p:txBody>
      </p:sp>
      <p:sp>
        <p:nvSpPr>
          <p:cNvPr id="14" name="CuadroTexto 13">
            <a:extLst>
              <a:ext uri="{FF2B5EF4-FFF2-40B4-BE49-F238E27FC236}">
                <a16:creationId xmlns:a16="http://schemas.microsoft.com/office/drawing/2014/main" id="{9F39C0F7-DD93-415E-B713-3C05C3013DAC}"/>
              </a:ext>
            </a:extLst>
          </p:cNvPr>
          <p:cNvSpPr txBox="1"/>
          <p:nvPr/>
        </p:nvSpPr>
        <p:spPr>
          <a:xfrm>
            <a:off x="4940425" y="6581001"/>
            <a:ext cx="6490049"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7- ¿Has tenido algún problema sexual (disfunción eréctil, eyaculación precoz…) a lo largo de tu vida? </a:t>
            </a:r>
            <a:endParaRPr lang="es-ES" sz="6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996457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31</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graphicFrame>
        <p:nvGraphicFramePr>
          <p:cNvPr id="9" name="Gráfico 8">
            <a:extLst>
              <a:ext uri="{FF2B5EF4-FFF2-40B4-BE49-F238E27FC236}">
                <a16:creationId xmlns:a16="http://schemas.microsoft.com/office/drawing/2014/main" id="{E976D4CC-3952-44C6-B2A8-FA28A4552903}"/>
              </a:ext>
            </a:extLst>
          </p:cNvPr>
          <p:cNvGraphicFramePr/>
          <p:nvPr>
            <p:extLst>
              <p:ext uri="{D42A27DB-BD31-4B8C-83A1-F6EECF244321}">
                <p14:modId xmlns:p14="http://schemas.microsoft.com/office/powerpoint/2010/main" val="3805140317"/>
              </p:ext>
            </p:extLst>
          </p:nvPr>
        </p:nvGraphicFramePr>
        <p:xfrm>
          <a:off x="4982280" y="2049723"/>
          <a:ext cx="7109268" cy="4029884"/>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6AD3F9DD-6BD2-4E46-86EA-C7A43898D0D6}"/>
              </a:ext>
            </a:extLst>
          </p:cNvPr>
          <p:cNvSpPr txBox="1"/>
          <p:nvPr/>
        </p:nvSpPr>
        <p:spPr>
          <a:xfrm>
            <a:off x="5234631" y="1208098"/>
            <a:ext cx="6604566" cy="307777"/>
          </a:xfrm>
          <a:prstGeom prst="rect">
            <a:avLst/>
          </a:prstGeom>
          <a:noFill/>
        </p:spPr>
        <p:txBody>
          <a:bodyPr wrap="square" rtlCol="0">
            <a:spAutoFit/>
          </a:bodyPr>
          <a:lstStyle/>
          <a:p>
            <a:pPr algn="just"/>
            <a:r>
              <a:rPr lang="es-ES" sz="1400" dirty="0"/>
              <a:t>De acuerdo al estado civil, no existen diferencias porcentuales.</a:t>
            </a:r>
          </a:p>
        </p:txBody>
      </p:sp>
      <p:sp>
        <p:nvSpPr>
          <p:cNvPr id="16" name="15 CuadroTexto">
            <a:extLst>
              <a:ext uri="{FF2B5EF4-FFF2-40B4-BE49-F238E27FC236}">
                <a16:creationId xmlns:a16="http://schemas.microsoft.com/office/drawing/2014/main" id="{A9C6179F-1C7D-4B11-A251-F3E8F5667826}"/>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11" name="Título 1">
            <a:extLst>
              <a:ext uri="{FF2B5EF4-FFF2-40B4-BE49-F238E27FC236}">
                <a16:creationId xmlns:a16="http://schemas.microsoft.com/office/drawing/2014/main" id="{B87449B3-6CC1-408D-B3BE-0F0862851FD5}"/>
              </a:ext>
            </a:extLst>
          </p:cNvPr>
          <p:cNvSpPr>
            <a:spLocks noGrp="1"/>
          </p:cNvSpPr>
          <p:nvPr>
            <p:ph type="title"/>
          </p:nvPr>
        </p:nvSpPr>
        <p:spPr>
          <a:xfrm>
            <a:off x="4848804" y="198251"/>
            <a:ext cx="6937361" cy="464602"/>
          </a:xfrm>
        </p:spPr>
        <p:txBody>
          <a:bodyPr>
            <a:normAutofit/>
          </a:bodyPr>
          <a:lstStyle/>
          <a:p>
            <a:r>
              <a:rPr lang="es-ES" sz="2400" b="1" dirty="0">
                <a:latin typeface="Aharoni" panose="02010803020104030203" pitchFamily="2" charset="-79"/>
                <a:ea typeface="+mn-ea"/>
                <a:cs typeface="Aharoni" panose="02010803020104030203" pitchFamily="2" charset="-79"/>
              </a:rPr>
              <a:t>Ha tenido algún problema sexual</a:t>
            </a:r>
          </a:p>
        </p:txBody>
      </p:sp>
      <p:sp>
        <p:nvSpPr>
          <p:cNvPr id="14" name="CuadroTexto 13">
            <a:extLst>
              <a:ext uri="{FF2B5EF4-FFF2-40B4-BE49-F238E27FC236}">
                <a16:creationId xmlns:a16="http://schemas.microsoft.com/office/drawing/2014/main" id="{B9B6556E-DB30-4680-9865-8186D8C987E1}"/>
              </a:ext>
            </a:extLst>
          </p:cNvPr>
          <p:cNvSpPr txBox="1"/>
          <p:nvPr/>
        </p:nvSpPr>
        <p:spPr>
          <a:xfrm>
            <a:off x="4940425" y="6581001"/>
            <a:ext cx="6490049"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7- ¿Has tenido algún problema sexual (disfunción eréctil, eyaculación precoz…) a lo largo de tu vida? </a:t>
            </a:r>
            <a:endParaRPr lang="es-ES" sz="6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1976049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32</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13" name="CuadroTexto 12">
            <a:extLst>
              <a:ext uri="{FF2B5EF4-FFF2-40B4-BE49-F238E27FC236}">
                <a16:creationId xmlns:a16="http://schemas.microsoft.com/office/drawing/2014/main" id="{BF306CDD-D1C7-4A06-BE02-CEC58B152E0F}"/>
              </a:ext>
            </a:extLst>
          </p:cNvPr>
          <p:cNvSpPr txBox="1"/>
          <p:nvPr/>
        </p:nvSpPr>
        <p:spPr>
          <a:xfrm>
            <a:off x="5181599" y="1238056"/>
            <a:ext cx="6604566" cy="523220"/>
          </a:xfrm>
          <a:prstGeom prst="rect">
            <a:avLst/>
          </a:prstGeom>
          <a:noFill/>
        </p:spPr>
        <p:txBody>
          <a:bodyPr wrap="square" rtlCol="0">
            <a:spAutoFit/>
          </a:bodyPr>
          <a:lstStyle/>
          <a:p>
            <a:pPr algn="just"/>
            <a:r>
              <a:rPr lang="es-ES" sz="1400" dirty="0"/>
              <a:t>Los valencianos son quienes en mayor proporción dicen haber tenido algún problema sexual, mientras que en el extremo contrario nos encontramos con los madrileños. </a:t>
            </a:r>
          </a:p>
        </p:txBody>
      </p:sp>
      <p:graphicFrame>
        <p:nvGraphicFramePr>
          <p:cNvPr id="15" name="Gráfico 14">
            <a:extLst>
              <a:ext uri="{FF2B5EF4-FFF2-40B4-BE49-F238E27FC236}">
                <a16:creationId xmlns:a16="http://schemas.microsoft.com/office/drawing/2014/main" id="{232594FE-5CC5-45BC-AEBD-3B164DD00E1E}"/>
              </a:ext>
            </a:extLst>
          </p:cNvPr>
          <p:cNvGraphicFramePr/>
          <p:nvPr>
            <p:extLst>
              <p:ext uri="{D42A27DB-BD31-4B8C-83A1-F6EECF244321}">
                <p14:modId xmlns:p14="http://schemas.microsoft.com/office/powerpoint/2010/main" val="3102527579"/>
              </p:ext>
            </p:extLst>
          </p:nvPr>
        </p:nvGraphicFramePr>
        <p:xfrm>
          <a:off x="5181599" y="197818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17" name="15 CuadroTexto">
            <a:extLst>
              <a:ext uri="{FF2B5EF4-FFF2-40B4-BE49-F238E27FC236}">
                <a16:creationId xmlns:a16="http://schemas.microsoft.com/office/drawing/2014/main" id="{A9659C19-8D56-4E6A-AD46-4BECD84AF69D}"/>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11" name="Título 1">
            <a:extLst>
              <a:ext uri="{FF2B5EF4-FFF2-40B4-BE49-F238E27FC236}">
                <a16:creationId xmlns:a16="http://schemas.microsoft.com/office/drawing/2014/main" id="{375B4E4F-E936-4094-A5F5-B2ABF8037860}"/>
              </a:ext>
            </a:extLst>
          </p:cNvPr>
          <p:cNvSpPr txBox="1">
            <a:spLocks/>
          </p:cNvSpPr>
          <p:nvPr/>
        </p:nvSpPr>
        <p:spPr>
          <a:xfrm>
            <a:off x="4848804" y="198251"/>
            <a:ext cx="6937361" cy="464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a:latin typeface="Aharoni" panose="02010803020104030203" pitchFamily="2" charset="-79"/>
                <a:ea typeface="+mn-ea"/>
                <a:cs typeface="Aharoni" panose="02010803020104030203" pitchFamily="2" charset="-79"/>
              </a:rPr>
              <a:t>Ha tenido algún problema sexual</a:t>
            </a:r>
            <a:endParaRPr lang="es-ES" sz="2400" b="1" dirty="0">
              <a:latin typeface="Aharoni" panose="02010803020104030203" pitchFamily="2" charset="-79"/>
              <a:ea typeface="+mn-ea"/>
              <a:cs typeface="Aharoni" panose="02010803020104030203" pitchFamily="2" charset="-79"/>
            </a:endParaRPr>
          </a:p>
        </p:txBody>
      </p:sp>
      <p:sp>
        <p:nvSpPr>
          <p:cNvPr id="14" name="CuadroTexto 13">
            <a:extLst>
              <a:ext uri="{FF2B5EF4-FFF2-40B4-BE49-F238E27FC236}">
                <a16:creationId xmlns:a16="http://schemas.microsoft.com/office/drawing/2014/main" id="{A3C7A0A7-9675-40E1-8AAA-90F23EE5A938}"/>
              </a:ext>
            </a:extLst>
          </p:cNvPr>
          <p:cNvSpPr txBox="1"/>
          <p:nvPr/>
        </p:nvSpPr>
        <p:spPr>
          <a:xfrm>
            <a:off x="4940425" y="6581001"/>
            <a:ext cx="6490049"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7- ¿Has tenido algún problema sexual (disfunción eréctil, eyaculación precoz…) a lo largo de tu vida? </a:t>
            </a:r>
            <a:endParaRPr lang="es-ES" sz="6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258030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4848804" y="198251"/>
            <a:ext cx="6937361" cy="464602"/>
          </a:xfrm>
        </p:spPr>
        <p:txBody>
          <a:bodyPr>
            <a:normAutofit/>
          </a:bodyPr>
          <a:lstStyle/>
          <a:p>
            <a:r>
              <a:rPr lang="es-ES" sz="2400" b="1" dirty="0">
                <a:latin typeface="Aharoni" panose="02010803020104030203" pitchFamily="2" charset="-79"/>
                <a:ea typeface="+mn-ea"/>
                <a:cs typeface="Aharoni" panose="02010803020104030203" pitchFamily="2" charset="-79"/>
              </a:rPr>
              <a:t>Ha considerado acudir a un profesional</a:t>
            </a:r>
          </a:p>
        </p:txBody>
      </p:sp>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33</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5" name="CuadroTexto 4">
            <a:extLst>
              <a:ext uri="{FF2B5EF4-FFF2-40B4-BE49-F238E27FC236}">
                <a16:creationId xmlns:a16="http://schemas.microsoft.com/office/drawing/2014/main" id="{4073E289-D72A-4D07-A437-3955DDFD4F34}"/>
              </a:ext>
            </a:extLst>
          </p:cNvPr>
          <p:cNvSpPr txBox="1"/>
          <p:nvPr/>
        </p:nvSpPr>
        <p:spPr>
          <a:xfrm>
            <a:off x="4940425" y="6581001"/>
            <a:ext cx="6490049"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8- Y ¿has considerado o consideraste en su momento acudir a un profesional? </a:t>
            </a:r>
            <a:endParaRPr lang="es-ES" sz="200" dirty="0">
              <a:latin typeface="Segoe UI Symbol" panose="020B0502040204020203" pitchFamily="34" charset="0"/>
              <a:ea typeface="Segoe UI Symbol" panose="020B0502040204020203" pitchFamily="34" charset="0"/>
            </a:endParaRPr>
          </a:p>
        </p:txBody>
      </p:sp>
      <p:sp>
        <p:nvSpPr>
          <p:cNvPr id="13" name="CuadroTexto 12">
            <a:extLst>
              <a:ext uri="{FF2B5EF4-FFF2-40B4-BE49-F238E27FC236}">
                <a16:creationId xmlns:a16="http://schemas.microsoft.com/office/drawing/2014/main" id="{BEB2EE19-8B44-4C3A-B945-9A3D1DCF33FE}"/>
              </a:ext>
            </a:extLst>
          </p:cNvPr>
          <p:cNvSpPr txBox="1"/>
          <p:nvPr/>
        </p:nvSpPr>
        <p:spPr>
          <a:xfrm>
            <a:off x="5181599" y="1153938"/>
            <a:ext cx="6604566" cy="738664"/>
          </a:xfrm>
          <a:prstGeom prst="rect">
            <a:avLst/>
          </a:prstGeom>
          <a:noFill/>
        </p:spPr>
        <p:txBody>
          <a:bodyPr wrap="square" rtlCol="0">
            <a:spAutoFit/>
          </a:bodyPr>
          <a:lstStyle/>
          <a:p>
            <a:pPr algn="just"/>
            <a:r>
              <a:rPr lang="es-ES" sz="1400" dirty="0"/>
              <a:t>Preguntados los hombres que tuvieron algún problema sexual (disfunción eréctil, eyaculación precoz, </a:t>
            </a:r>
            <a:r>
              <a:rPr lang="es-ES" sz="1400" dirty="0" err="1"/>
              <a:t>etc</a:t>
            </a:r>
            <a:r>
              <a:rPr lang="es-ES" sz="1400" dirty="0"/>
              <a:t>…) si se habían planteado ir a un profesional, las opiniones están muy divididas. Casi la mitad si se lo planteó mientras que casi la otra mitad no lo hizo. </a:t>
            </a:r>
          </a:p>
        </p:txBody>
      </p:sp>
      <p:sp>
        <p:nvSpPr>
          <p:cNvPr id="14" name="15 CuadroTexto">
            <a:extLst>
              <a:ext uri="{FF2B5EF4-FFF2-40B4-BE49-F238E27FC236}">
                <a16:creationId xmlns:a16="http://schemas.microsoft.com/office/drawing/2014/main" id="{EAB8E608-FDE3-46C7-9AAF-33A96D87254B}"/>
              </a:ext>
            </a:extLst>
          </p:cNvPr>
          <p:cNvSpPr txBox="1"/>
          <p:nvPr/>
        </p:nvSpPr>
        <p:spPr>
          <a:xfrm>
            <a:off x="6816780" y="6292248"/>
            <a:ext cx="3165176" cy="257991"/>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si tuvieron un problema: 477 entrevistas</a:t>
            </a:r>
          </a:p>
        </p:txBody>
      </p:sp>
      <p:graphicFrame>
        <p:nvGraphicFramePr>
          <p:cNvPr id="11" name="Gráfico 10">
            <a:extLst>
              <a:ext uri="{FF2B5EF4-FFF2-40B4-BE49-F238E27FC236}">
                <a16:creationId xmlns:a16="http://schemas.microsoft.com/office/drawing/2014/main" id="{F39B204F-3CDA-46BD-AF76-FAA8E6120D08}"/>
              </a:ext>
            </a:extLst>
          </p:cNvPr>
          <p:cNvGraphicFramePr/>
          <p:nvPr>
            <p:extLst>
              <p:ext uri="{D42A27DB-BD31-4B8C-83A1-F6EECF244321}">
                <p14:modId xmlns:p14="http://schemas.microsoft.com/office/powerpoint/2010/main" val="1744460508"/>
              </p:ext>
            </p:extLst>
          </p:nvPr>
        </p:nvGraphicFramePr>
        <p:xfrm>
          <a:off x="6096000" y="2219396"/>
          <a:ext cx="5225144" cy="3880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195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34</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graphicFrame>
        <p:nvGraphicFramePr>
          <p:cNvPr id="9" name="Gráfico 8">
            <a:extLst>
              <a:ext uri="{FF2B5EF4-FFF2-40B4-BE49-F238E27FC236}">
                <a16:creationId xmlns:a16="http://schemas.microsoft.com/office/drawing/2014/main" id="{E976D4CC-3952-44C6-B2A8-FA28A4552903}"/>
              </a:ext>
            </a:extLst>
          </p:cNvPr>
          <p:cNvGraphicFramePr/>
          <p:nvPr>
            <p:extLst>
              <p:ext uri="{D42A27DB-BD31-4B8C-83A1-F6EECF244321}">
                <p14:modId xmlns:p14="http://schemas.microsoft.com/office/powerpoint/2010/main" val="1234915700"/>
              </p:ext>
            </p:extLst>
          </p:nvPr>
        </p:nvGraphicFramePr>
        <p:xfrm>
          <a:off x="4982280" y="2049723"/>
          <a:ext cx="7109268" cy="4029884"/>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6AD3F9DD-6BD2-4E46-86EA-C7A43898D0D6}"/>
              </a:ext>
            </a:extLst>
          </p:cNvPr>
          <p:cNvSpPr txBox="1"/>
          <p:nvPr/>
        </p:nvSpPr>
        <p:spPr>
          <a:xfrm>
            <a:off x="5181599" y="1077971"/>
            <a:ext cx="6604566" cy="738664"/>
          </a:xfrm>
          <a:prstGeom prst="rect">
            <a:avLst/>
          </a:prstGeom>
          <a:noFill/>
        </p:spPr>
        <p:txBody>
          <a:bodyPr wrap="square" rtlCol="0">
            <a:spAutoFit/>
          </a:bodyPr>
          <a:lstStyle/>
          <a:p>
            <a:pPr algn="just"/>
            <a:r>
              <a:rPr lang="es-ES" sz="1400" dirty="0"/>
              <a:t>De los que tuvieron problemas sexuales, los más jóvenes fueron los en mayor proporción consideraron acudir a un profesional, así lo afirma más de la mitad de los mismos, seguido de los hombres de 55 a 65 años.</a:t>
            </a:r>
          </a:p>
        </p:txBody>
      </p:sp>
      <p:sp>
        <p:nvSpPr>
          <p:cNvPr id="12" name="Título 1">
            <a:extLst>
              <a:ext uri="{FF2B5EF4-FFF2-40B4-BE49-F238E27FC236}">
                <a16:creationId xmlns:a16="http://schemas.microsoft.com/office/drawing/2014/main" id="{6A06BDFF-ACEA-40F4-8F49-5729E38E07F5}"/>
              </a:ext>
            </a:extLst>
          </p:cNvPr>
          <p:cNvSpPr>
            <a:spLocks noGrp="1"/>
          </p:cNvSpPr>
          <p:nvPr>
            <p:ph type="title"/>
          </p:nvPr>
        </p:nvSpPr>
        <p:spPr>
          <a:xfrm>
            <a:off x="4848804" y="198251"/>
            <a:ext cx="6937361" cy="464602"/>
          </a:xfrm>
        </p:spPr>
        <p:txBody>
          <a:bodyPr>
            <a:normAutofit/>
          </a:bodyPr>
          <a:lstStyle/>
          <a:p>
            <a:r>
              <a:rPr lang="es-ES" sz="2400" b="1" dirty="0">
                <a:latin typeface="Aharoni" panose="02010803020104030203" pitchFamily="2" charset="-79"/>
                <a:ea typeface="+mn-ea"/>
                <a:cs typeface="Aharoni" panose="02010803020104030203" pitchFamily="2" charset="-79"/>
              </a:rPr>
              <a:t>Ha considerado acudir a un profesional</a:t>
            </a:r>
          </a:p>
        </p:txBody>
      </p:sp>
      <p:sp>
        <p:nvSpPr>
          <p:cNvPr id="15" name="CuadroTexto 14">
            <a:extLst>
              <a:ext uri="{FF2B5EF4-FFF2-40B4-BE49-F238E27FC236}">
                <a16:creationId xmlns:a16="http://schemas.microsoft.com/office/drawing/2014/main" id="{1DFF2C9E-AA9A-4D78-BFA8-EFFA79F12E6F}"/>
              </a:ext>
            </a:extLst>
          </p:cNvPr>
          <p:cNvSpPr txBox="1"/>
          <p:nvPr/>
        </p:nvSpPr>
        <p:spPr>
          <a:xfrm>
            <a:off x="4940425" y="6581001"/>
            <a:ext cx="6490049"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8- Y ¿has considerado o consideraste en su momento acudir a un profesional? </a:t>
            </a:r>
            <a:endParaRPr lang="es-ES" sz="200" dirty="0">
              <a:latin typeface="Segoe UI Symbol" panose="020B0502040204020203" pitchFamily="34" charset="0"/>
              <a:ea typeface="Segoe UI Symbol" panose="020B0502040204020203" pitchFamily="34" charset="0"/>
            </a:endParaRPr>
          </a:p>
        </p:txBody>
      </p:sp>
      <p:sp>
        <p:nvSpPr>
          <p:cNvPr id="17" name="15 CuadroTexto">
            <a:extLst>
              <a:ext uri="{FF2B5EF4-FFF2-40B4-BE49-F238E27FC236}">
                <a16:creationId xmlns:a16="http://schemas.microsoft.com/office/drawing/2014/main" id="{E6E0DA2C-B984-4D32-A299-EEE347CE051B}"/>
              </a:ext>
            </a:extLst>
          </p:cNvPr>
          <p:cNvSpPr txBox="1"/>
          <p:nvPr/>
        </p:nvSpPr>
        <p:spPr>
          <a:xfrm>
            <a:off x="6816780" y="6292248"/>
            <a:ext cx="3165176" cy="257991"/>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si tuvieron un problema: 477 entrevistas</a:t>
            </a:r>
          </a:p>
        </p:txBody>
      </p:sp>
    </p:spTree>
    <p:extLst>
      <p:ext uri="{BB962C8B-B14F-4D97-AF65-F5344CB8AC3E}">
        <p14:creationId xmlns:p14="http://schemas.microsoft.com/office/powerpoint/2010/main" val="3691990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35</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graphicFrame>
        <p:nvGraphicFramePr>
          <p:cNvPr id="9" name="Gráfico 8">
            <a:extLst>
              <a:ext uri="{FF2B5EF4-FFF2-40B4-BE49-F238E27FC236}">
                <a16:creationId xmlns:a16="http://schemas.microsoft.com/office/drawing/2014/main" id="{E976D4CC-3952-44C6-B2A8-FA28A4552903}"/>
              </a:ext>
            </a:extLst>
          </p:cNvPr>
          <p:cNvGraphicFramePr/>
          <p:nvPr>
            <p:extLst>
              <p:ext uri="{D42A27DB-BD31-4B8C-83A1-F6EECF244321}">
                <p14:modId xmlns:p14="http://schemas.microsoft.com/office/powerpoint/2010/main" val="1316371960"/>
              </p:ext>
            </p:extLst>
          </p:nvPr>
        </p:nvGraphicFramePr>
        <p:xfrm>
          <a:off x="4982280" y="2049723"/>
          <a:ext cx="7109268" cy="4029884"/>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6AD3F9DD-6BD2-4E46-86EA-C7A43898D0D6}"/>
              </a:ext>
            </a:extLst>
          </p:cNvPr>
          <p:cNvSpPr txBox="1"/>
          <p:nvPr/>
        </p:nvSpPr>
        <p:spPr>
          <a:xfrm>
            <a:off x="5234631" y="1118516"/>
            <a:ext cx="6604566" cy="738664"/>
          </a:xfrm>
          <a:prstGeom prst="rect">
            <a:avLst/>
          </a:prstGeom>
          <a:noFill/>
        </p:spPr>
        <p:txBody>
          <a:bodyPr wrap="square" rtlCol="0">
            <a:spAutoFit/>
          </a:bodyPr>
          <a:lstStyle/>
          <a:p>
            <a:pPr algn="just"/>
            <a:r>
              <a:rPr lang="es-ES" sz="1400" dirty="0"/>
              <a:t>Aunque las diferencias porcentuales no son significativas, se observa que los casados o quienes están viviendo en pareja consideraron en mayor proporción que los solteros/separados el acudir a un profesional cuando tuvieron un problema sexual.</a:t>
            </a:r>
          </a:p>
        </p:txBody>
      </p:sp>
      <p:sp>
        <p:nvSpPr>
          <p:cNvPr id="12" name="Título 1">
            <a:extLst>
              <a:ext uri="{FF2B5EF4-FFF2-40B4-BE49-F238E27FC236}">
                <a16:creationId xmlns:a16="http://schemas.microsoft.com/office/drawing/2014/main" id="{30CE351B-54B9-4BE1-8C40-E5321F81AF44}"/>
              </a:ext>
            </a:extLst>
          </p:cNvPr>
          <p:cNvSpPr txBox="1">
            <a:spLocks/>
          </p:cNvSpPr>
          <p:nvPr/>
        </p:nvSpPr>
        <p:spPr>
          <a:xfrm>
            <a:off x="4848804" y="198251"/>
            <a:ext cx="6937361" cy="464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a:latin typeface="Aharoni" panose="02010803020104030203" pitchFamily="2" charset="-79"/>
                <a:ea typeface="+mn-ea"/>
                <a:cs typeface="Aharoni" panose="02010803020104030203" pitchFamily="2" charset="-79"/>
              </a:rPr>
              <a:t>Ha considerado acudir a un profesional</a:t>
            </a:r>
            <a:endParaRPr lang="es-ES" sz="2400" b="1" dirty="0">
              <a:latin typeface="Aharoni" panose="02010803020104030203" pitchFamily="2" charset="-79"/>
              <a:ea typeface="+mn-ea"/>
              <a:cs typeface="Aharoni" panose="02010803020104030203" pitchFamily="2" charset="-79"/>
            </a:endParaRPr>
          </a:p>
        </p:txBody>
      </p:sp>
      <p:sp>
        <p:nvSpPr>
          <p:cNvPr id="15" name="CuadroTexto 14">
            <a:extLst>
              <a:ext uri="{FF2B5EF4-FFF2-40B4-BE49-F238E27FC236}">
                <a16:creationId xmlns:a16="http://schemas.microsoft.com/office/drawing/2014/main" id="{9CBF05BB-0F4B-4A55-99C4-C1F5732FD2F5}"/>
              </a:ext>
            </a:extLst>
          </p:cNvPr>
          <p:cNvSpPr txBox="1"/>
          <p:nvPr/>
        </p:nvSpPr>
        <p:spPr>
          <a:xfrm>
            <a:off x="4940425" y="6581001"/>
            <a:ext cx="6490049"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8- Y ¿has considerado o consideraste en su momento acudir a un profesional? </a:t>
            </a:r>
            <a:endParaRPr lang="es-ES" sz="200" dirty="0">
              <a:latin typeface="Segoe UI Symbol" panose="020B0502040204020203" pitchFamily="34" charset="0"/>
              <a:ea typeface="Segoe UI Symbol" panose="020B0502040204020203" pitchFamily="34" charset="0"/>
            </a:endParaRPr>
          </a:p>
        </p:txBody>
      </p:sp>
      <p:sp>
        <p:nvSpPr>
          <p:cNvPr id="17" name="15 CuadroTexto">
            <a:extLst>
              <a:ext uri="{FF2B5EF4-FFF2-40B4-BE49-F238E27FC236}">
                <a16:creationId xmlns:a16="http://schemas.microsoft.com/office/drawing/2014/main" id="{E110E0AA-260B-4903-83BE-A06F2612F2E0}"/>
              </a:ext>
            </a:extLst>
          </p:cNvPr>
          <p:cNvSpPr txBox="1"/>
          <p:nvPr/>
        </p:nvSpPr>
        <p:spPr>
          <a:xfrm>
            <a:off x="6816780" y="6292248"/>
            <a:ext cx="3165176" cy="257991"/>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si tuvieron un problema: 477 entrevistas</a:t>
            </a:r>
          </a:p>
        </p:txBody>
      </p:sp>
    </p:spTree>
    <p:extLst>
      <p:ext uri="{BB962C8B-B14F-4D97-AF65-F5344CB8AC3E}">
        <p14:creationId xmlns:p14="http://schemas.microsoft.com/office/powerpoint/2010/main" val="3656144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36</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13" name="CuadroTexto 12">
            <a:extLst>
              <a:ext uri="{FF2B5EF4-FFF2-40B4-BE49-F238E27FC236}">
                <a16:creationId xmlns:a16="http://schemas.microsoft.com/office/drawing/2014/main" id="{BF306CDD-D1C7-4A06-BE02-CEC58B152E0F}"/>
              </a:ext>
            </a:extLst>
          </p:cNvPr>
          <p:cNvSpPr txBox="1"/>
          <p:nvPr/>
        </p:nvSpPr>
        <p:spPr>
          <a:xfrm>
            <a:off x="5181599" y="1030237"/>
            <a:ext cx="6604566" cy="738664"/>
          </a:xfrm>
          <a:prstGeom prst="rect">
            <a:avLst/>
          </a:prstGeom>
          <a:noFill/>
        </p:spPr>
        <p:txBody>
          <a:bodyPr wrap="square" rtlCol="0">
            <a:spAutoFit/>
          </a:bodyPr>
          <a:lstStyle/>
          <a:p>
            <a:pPr algn="just"/>
            <a:r>
              <a:rPr lang="es-ES" sz="1400" dirty="0"/>
              <a:t>Más de la mitad de los madrileños y catalanes que tuvieron un problema sexual consideraron, en mayor medida que el resto de hombres de otras comunidades, el ir a un profesional.</a:t>
            </a:r>
          </a:p>
        </p:txBody>
      </p:sp>
      <p:graphicFrame>
        <p:nvGraphicFramePr>
          <p:cNvPr id="15" name="Gráfico 14">
            <a:extLst>
              <a:ext uri="{FF2B5EF4-FFF2-40B4-BE49-F238E27FC236}">
                <a16:creationId xmlns:a16="http://schemas.microsoft.com/office/drawing/2014/main" id="{232594FE-5CC5-45BC-AEBD-3B164DD00E1E}"/>
              </a:ext>
            </a:extLst>
          </p:cNvPr>
          <p:cNvGraphicFramePr/>
          <p:nvPr>
            <p:extLst>
              <p:ext uri="{D42A27DB-BD31-4B8C-83A1-F6EECF244321}">
                <p14:modId xmlns:p14="http://schemas.microsoft.com/office/powerpoint/2010/main" val="4230285843"/>
              </p:ext>
            </p:extLst>
          </p:nvPr>
        </p:nvGraphicFramePr>
        <p:xfrm>
          <a:off x="5181599" y="197818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Título 1">
            <a:extLst>
              <a:ext uri="{FF2B5EF4-FFF2-40B4-BE49-F238E27FC236}">
                <a16:creationId xmlns:a16="http://schemas.microsoft.com/office/drawing/2014/main" id="{1684297A-0BC3-4B0F-9FE7-43218615FD9A}"/>
              </a:ext>
            </a:extLst>
          </p:cNvPr>
          <p:cNvSpPr>
            <a:spLocks noGrp="1"/>
          </p:cNvSpPr>
          <p:nvPr>
            <p:ph type="title"/>
          </p:nvPr>
        </p:nvSpPr>
        <p:spPr>
          <a:xfrm>
            <a:off x="4848804" y="198251"/>
            <a:ext cx="6937361" cy="464602"/>
          </a:xfrm>
        </p:spPr>
        <p:txBody>
          <a:bodyPr>
            <a:normAutofit/>
          </a:bodyPr>
          <a:lstStyle/>
          <a:p>
            <a:r>
              <a:rPr lang="es-ES" sz="2400" b="1" dirty="0">
                <a:latin typeface="Aharoni" panose="02010803020104030203" pitchFamily="2" charset="-79"/>
                <a:ea typeface="+mn-ea"/>
                <a:cs typeface="Aharoni" panose="02010803020104030203" pitchFamily="2" charset="-79"/>
              </a:rPr>
              <a:t>Ha considerado acudir a un profesional</a:t>
            </a:r>
          </a:p>
        </p:txBody>
      </p:sp>
      <p:sp>
        <p:nvSpPr>
          <p:cNvPr id="10" name="CuadroTexto 9">
            <a:extLst>
              <a:ext uri="{FF2B5EF4-FFF2-40B4-BE49-F238E27FC236}">
                <a16:creationId xmlns:a16="http://schemas.microsoft.com/office/drawing/2014/main" id="{C62B159A-7072-48CF-ABD1-347B24B93A15}"/>
              </a:ext>
            </a:extLst>
          </p:cNvPr>
          <p:cNvSpPr txBox="1"/>
          <p:nvPr/>
        </p:nvSpPr>
        <p:spPr>
          <a:xfrm>
            <a:off x="4940425" y="6581001"/>
            <a:ext cx="6490049"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8- Y ¿has considerado o consideraste en su momento acudir a un profesional? </a:t>
            </a:r>
            <a:endParaRPr lang="es-ES" sz="200" dirty="0">
              <a:latin typeface="Segoe UI Symbol" panose="020B0502040204020203" pitchFamily="34" charset="0"/>
              <a:ea typeface="Segoe UI Symbol" panose="020B0502040204020203" pitchFamily="34" charset="0"/>
            </a:endParaRPr>
          </a:p>
        </p:txBody>
      </p:sp>
      <p:sp>
        <p:nvSpPr>
          <p:cNvPr id="12" name="15 CuadroTexto">
            <a:extLst>
              <a:ext uri="{FF2B5EF4-FFF2-40B4-BE49-F238E27FC236}">
                <a16:creationId xmlns:a16="http://schemas.microsoft.com/office/drawing/2014/main" id="{F007F779-790E-4D9C-BA74-EC2D83C0F026}"/>
              </a:ext>
            </a:extLst>
          </p:cNvPr>
          <p:cNvSpPr txBox="1"/>
          <p:nvPr/>
        </p:nvSpPr>
        <p:spPr>
          <a:xfrm>
            <a:off x="6816780" y="6292248"/>
            <a:ext cx="3165176" cy="257991"/>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si tuvieron un problema: 477 entrevistas</a:t>
            </a:r>
          </a:p>
        </p:txBody>
      </p:sp>
    </p:spTree>
    <p:extLst>
      <p:ext uri="{BB962C8B-B14F-4D97-AF65-F5344CB8AC3E}">
        <p14:creationId xmlns:p14="http://schemas.microsoft.com/office/powerpoint/2010/main" val="2968674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4848804" y="198251"/>
            <a:ext cx="6937361" cy="464602"/>
          </a:xfrm>
        </p:spPr>
        <p:txBody>
          <a:bodyPr>
            <a:normAutofit/>
          </a:bodyPr>
          <a:lstStyle/>
          <a:p>
            <a:r>
              <a:rPr lang="es-ES" sz="2400" b="1" dirty="0">
                <a:latin typeface="Aharoni" panose="02010803020104030203" pitchFamily="2" charset="-79"/>
                <a:ea typeface="+mn-ea"/>
                <a:cs typeface="Aharoni" panose="02010803020104030203" pitchFamily="2" charset="-79"/>
              </a:rPr>
              <a:t>Se hace revisiones rutinarias</a:t>
            </a:r>
          </a:p>
        </p:txBody>
      </p:sp>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37</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5" name="CuadroTexto 4">
            <a:extLst>
              <a:ext uri="{FF2B5EF4-FFF2-40B4-BE49-F238E27FC236}">
                <a16:creationId xmlns:a16="http://schemas.microsoft.com/office/drawing/2014/main" id="{4073E289-D72A-4D07-A437-3955DDFD4F34}"/>
              </a:ext>
            </a:extLst>
          </p:cNvPr>
          <p:cNvSpPr txBox="1"/>
          <p:nvPr/>
        </p:nvSpPr>
        <p:spPr>
          <a:xfrm>
            <a:off x="4940425" y="6581001"/>
            <a:ext cx="6490049"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9- ¿Sueles acudir al urólogo para revisiones rutinarias como la revisión de próstata y/o testículos?</a:t>
            </a:r>
            <a:endParaRPr lang="es-ES" sz="100" dirty="0">
              <a:latin typeface="Segoe UI Symbol" panose="020B0502040204020203" pitchFamily="34" charset="0"/>
              <a:ea typeface="Segoe UI Symbol" panose="020B0502040204020203" pitchFamily="34" charset="0"/>
            </a:endParaRPr>
          </a:p>
        </p:txBody>
      </p:sp>
      <p:sp>
        <p:nvSpPr>
          <p:cNvPr id="13" name="CuadroTexto 12">
            <a:extLst>
              <a:ext uri="{FF2B5EF4-FFF2-40B4-BE49-F238E27FC236}">
                <a16:creationId xmlns:a16="http://schemas.microsoft.com/office/drawing/2014/main" id="{BEB2EE19-8B44-4C3A-B945-9A3D1DCF33FE}"/>
              </a:ext>
            </a:extLst>
          </p:cNvPr>
          <p:cNvSpPr txBox="1"/>
          <p:nvPr/>
        </p:nvSpPr>
        <p:spPr>
          <a:xfrm>
            <a:off x="5181599" y="932263"/>
            <a:ext cx="6604566" cy="738664"/>
          </a:xfrm>
          <a:prstGeom prst="rect">
            <a:avLst/>
          </a:prstGeom>
          <a:noFill/>
        </p:spPr>
        <p:txBody>
          <a:bodyPr wrap="square" rtlCol="0">
            <a:spAutoFit/>
          </a:bodyPr>
          <a:lstStyle/>
          <a:p>
            <a:pPr algn="just"/>
            <a:r>
              <a:rPr lang="es-ES" sz="1400" dirty="0"/>
              <a:t>Dos de cada tres hombres consultados no va al urólogo para hacerse revisiones rutinarias como la revisión de la próstata y/o testículos.  Solo un 13% acude a realizarse esas revisiones mientras que un 20% lo hace de forma puntual.</a:t>
            </a:r>
          </a:p>
        </p:txBody>
      </p:sp>
      <p:graphicFrame>
        <p:nvGraphicFramePr>
          <p:cNvPr id="11" name="Gráfico 10">
            <a:extLst>
              <a:ext uri="{FF2B5EF4-FFF2-40B4-BE49-F238E27FC236}">
                <a16:creationId xmlns:a16="http://schemas.microsoft.com/office/drawing/2014/main" id="{F39B204F-3CDA-46BD-AF76-FAA8E6120D08}"/>
              </a:ext>
            </a:extLst>
          </p:cNvPr>
          <p:cNvGraphicFramePr/>
          <p:nvPr>
            <p:extLst>
              <p:ext uri="{D42A27DB-BD31-4B8C-83A1-F6EECF244321}">
                <p14:modId xmlns:p14="http://schemas.microsoft.com/office/powerpoint/2010/main" val="1119172019"/>
              </p:ext>
            </p:extLst>
          </p:nvPr>
        </p:nvGraphicFramePr>
        <p:xfrm>
          <a:off x="6096000" y="2219396"/>
          <a:ext cx="5225144" cy="3880507"/>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259B77D3-6933-4AC4-A6AC-E4E89EB7FE31}"/>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Tree>
    <p:extLst>
      <p:ext uri="{BB962C8B-B14F-4D97-AF65-F5344CB8AC3E}">
        <p14:creationId xmlns:p14="http://schemas.microsoft.com/office/powerpoint/2010/main" val="4212479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38</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graphicFrame>
        <p:nvGraphicFramePr>
          <p:cNvPr id="9" name="Gráfico 8">
            <a:extLst>
              <a:ext uri="{FF2B5EF4-FFF2-40B4-BE49-F238E27FC236}">
                <a16:creationId xmlns:a16="http://schemas.microsoft.com/office/drawing/2014/main" id="{E976D4CC-3952-44C6-B2A8-FA28A4552903}"/>
              </a:ext>
            </a:extLst>
          </p:cNvPr>
          <p:cNvGraphicFramePr/>
          <p:nvPr>
            <p:extLst>
              <p:ext uri="{D42A27DB-BD31-4B8C-83A1-F6EECF244321}">
                <p14:modId xmlns:p14="http://schemas.microsoft.com/office/powerpoint/2010/main" val="2748258812"/>
              </p:ext>
            </p:extLst>
          </p:nvPr>
        </p:nvGraphicFramePr>
        <p:xfrm>
          <a:off x="4982280" y="2049723"/>
          <a:ext cx="7109268" cy="4029884"/>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6AD3F9DD-6BD2-4E46-86EA-C7A43898D0D6}"/>
              </a:ext>
            </a:extLst>
          </p:cNvPr>
          <p:cNvSpPr txBox="1"/>
          <p:nvPr/>
        </p:nvSpPr>
        <p:spPr>
          <a:xfrm>
            <a:off x="5234631" y="1014196"/>
            <a:ext cx="6604566" cy="954107"/>
          </a:xfrm>
          <a:prstGeom prst="rect">
            <a:avLst/>
          </a:prstGeom>
          <a:noFill/>
        </p:spPr>
        <p:txBody>
          <a:bodyPr wrap="square" rtlCol="0">
            <a:spAutoFit/>
          </a:bodyPr>
          <a:lstStyle/>
          <a:p>
            <a:pPr algn="just"/>
            <a:r>
              <a:rPr lang="es-ES" sz="1400" dirty="0"/>
              <a:t>Sin duda, la edad es un factor importante a la hora de visitar al urólogo. En este sentido, una cuarta parte de los hombres con edades comprendidas entre los 55 y los 65 años van al urólogo para hacerse revisiones rutinarias. Sin embargo, más de la mitad de dicho grupo de edad no va al urólogo.</a:t>
            </a:r>
          </a:p>
        </p:txBody>
      </p:sp>
      <p:sp>
        <p:nvSpPr>
          <p:cNvPr id="11" name="Título 1">
            <a:extLst>
              <a:ext uri="{FF2B5EF4-FFF2-40B4-BE49-F238E27FC236}">
                <a16:creationId xmlns:a16="http://schemas.microsoft.com/office/drawing/2014/main" id="{7F73369B-0EDD-4C1F-96A2-32DCC3303482}"/>
              </a:ext>
            </a:extLst>
          </p:cNvPr>
          <p:cNvSpPr>
            <a:spLocks noGrp="1"/>
          </p:cNvSpPr>
          <p:nvPr>
            <p:ph type="title"/>
          </p:nvPr>
        </p:nvSpPr>
        <p:spPr>
          <a:xfrm>
            <a:off x="4848804" y="198251"/>
            <a:ext cx="6937361" cy="464602"/>
          </a:xfrm>
        </p:spPr>
        <p:txBody>
          <a:bodyPr>
            <a:normAutofit/>
          </a:bodyPr>
          <a:lstStyle/>
          <a:p>
            <a:r>
              <a:rPr lang="es-ES" sz="2400" b="1" dirty="0">
                <a:latin typeface="Aharoni" panose="02010803020104030203" pitchFamily="2" charset="-79"/>
                <a:ea typeface="+mn-ea"/>
                <a:cs typeface="Aharoni" panose="02010803020104030203" pitchFamily="2" charset="-79"/>
              </a:rPr>
              <a:t>Se hace revisiones rutinarias</a:t>
            </a:r>
          </a:p>
        </p:txBody>
      </p:sp>
      <p:sp>
        <p:nvSpPr>
          <p:cNvPr id="14" name="CuadroTexto 13">
            <a:extLst>
              <a:ext uri="{FF2B5EF4-FFF2-40B4-BE49-F238E27FC236}">
                <a16:creationId xmlns:a16="http://schemas.microsoft.com/office/drawing/2014/main" id="{2F4F55FE-84AE-4953-AFB5-8EA60BC0C88D}"/>
              </a:ext>
            </a:extLst>
          </p:cNvPr>
          <p:cNvSpPr txBox="1"/>
          <p:nvPr/>
        </p:nvSpPr>
        <p:spPr>
          <a:xfrm>
            <a:off x="4940425" y="6581001"/>
            <a:ext cx="6490049"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9- ¿Sueles acudir al urólogo para revisiones rutinarias como la revisión de próstata y/o testículos?</a:t>
            </a:r>
            <a:endParaRPr lang="es-ES" sz="100" dirty="0">
              <a:latin typeface="Segoe UI Symbol" panose="020B0502040204020203" pitchFamily="34" charset="0"/>
              <a:ea typeface="Segoe UI Symbol" panose="020B0502040204020203" pitchFamily="34" charset="0"/>
            </a:endParaRPr>
          </a:p>
        </p:txBody>
      </p:sp>
      <p:sp>
        <p:nvSpPr>
          <p:cNvPr id="16" name="15 CuadroTexto">
            <a:extLst>
              <a:ext uri="{FF2B5EF4-FFF2-40B4-BE49-F238E27FC236}">
                <a16:creationId xmlns:a16="http://schemas.microsoft.com/office/drawing/2014/main" id="{1E479A08-FFA2-4454-AF6C-88867E06185E}"/>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Tree>
    <p:extLst>
      <p:ext uri="{BB962C8B-B14F-4D97-AF65-F5344CB8AC3E}">
        <p14:creationId xmlns:p14="http://schemas.microsoft.com/office/powerpoint/2010/main" val="968552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39</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graphicFrame>
        <p:nvGraphicFramePr>
          <p:cNvPr id="9" name="Gráfico 8">
            <a:extLst>
              <a:ext uri="{FF2B5EF4-FFF2-40B4-BE49-F238E27FC236}">
                <a16:creationId xmlns:a16="http://schemas.microsoft.com/office/drawing/2014/main" id="{E976D4CC-3952-44C6-B2A8-FA28A4552903}"/>
              </a:ext>
            </a:extLst>
          </p:cNvPr>
          <p:cNvGraphicFramePr/>
          <p:nvPr>
            <p:extLst>
              <p:ext uri="{D42A27DB-BD31-4B8C-83A1-F6EECF244321}">
                <p14:modId xmlns:p14="http://schemas.microsoft.com/office/powerpoint/2010/main" val="3058669140"/>
              </p:ext>
            </p:extLst>
          </p:nvPr>
        </p:nvGraphicFramePr>
        <p:xfrm>
          <a:off x="4982280" y="2049723"/>
          <a:ext cx="7109268" cy="4029884"/>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6AD3F9DD-6BD2-4E46-86EA-C7A43898D0D6}"/>
              </a:ext>
            </a:extLst>
          </p:cNvPr>
          <p:cNvSpPr txBox="1"/>
          <p:nvPr/>
        </p:nvSpPr>
        <p:spPr>
          <a:xfrm>
            <a:off x="5234631" y="1063098"/>
            <a:ext cx="6604566" cy="954107"/>
          </a:xfrm>
          <a:prstGeom prst="rect">
            <a:avLst/>
          </a:prstGeom>
          <a:noFill/>
        </p:spPr>
        <p:txBody>
          <a:bodyPr wrap="square" rtlCol="0">
            <a:spAutoFit/>
          </a:bodyPr>
          <a:lstStyle/>
          <a:p>
            <a:pPr algn="just"/>
            <a:r>
              <a:rPr lang="es-ES" sz="1400" dirty="0"/>
              <a:t>De acuerdo al estado civil, se observa que quienes menos van al urólogo son los solteros o separados. 3 de cada 4 hombres en dicho estado civil afirman no ir al urólogo para revisiones rutinarias. Ese porcentaje desciende notablemente hasta el 62% en el caso de los casados o quienes están viviendo en pareja. </a:t>
            </a:r>
          </a:p>
        </p:txBody>
      </p:sp>
      <p:sp>
        <p:nvSpPr>
          <p:cNvPr id="10" name="Título 1">
            <a:extLst>
              <a:ext uri="{FF2B5EF4-FFF2-40B4-BE49-F238E27FC236}">
                <a16:creationId xmlns:a16="http://schemas.microsoft.com/office/drawing/2014/main" id="{0FEFAF26-E0E2-408F-B8F8-9C465828714A}"/>
              </a:ext>
            </a:extLst>
          </p:cNvPr>
          <p:cNvSpPr>
            <a:spLocks noGrp="1"/>
          </p:cNvSpPr>
          <p:nvPr>
            <p:ph type="title"/>
          </p:nvPr>
        </p:nvSpPr>
        <p:spPr>
          <a:xfrm>
            <a:off x="4848804" y="198251"/>
            <a:ext cx="6937361" cy="464602"/>
          </a:xfrm>
        </p:spPr>
        <p:txBody>
          <a:bodyPr>
            <a:normAutofit/>
          </a:bodyPr>
          <a:lstStyle/>
          <a:p>
            <a:r>
              <a:rPr lang="es-ES" sz="2400" b="1" dirty="0">
                <a:latin typeface="Aharoni" panose="02010803020104030203" pitchFamily="2" charset="-79"/>
                <a:ea typeface="+mn-ea"/>
                <a:cs typeface="Aharoni" panose="02010803020104030203" pitchFamily="2" charset="-79"/>
              </a:rPr>
              <a:t>Se hace revisiones rutinarias</a:t>
            </a:r>
          </a:p>
        </p:txBody>
      </p:sp>
      <p:sp>
        <p:nvSpPr>
          <p:cNvPr id="11" name="CuadroTexto 10">
            <a:extLst>
              <a:ext uri="{FF2B5EF4-FFF2-40B4-BE49-F238E27FC236}">
                <a16:creationId xmlns:a16="http://schemas.microsoft.com/office/drawing/2014/main" id="{320C5A60-AF21-4AC9-82A8-4DE00893259E}"/>
              </a:ext>
            </a:extLst>
          </p:cNvPr>
          <p:cNvSpPr txBox="1"/>
          <p:nvPr/>
        </p:nvSpPr>
        <p:spPr>
          <a:xfrm>
            <a:off x="4940425" y="6581001"/>
            <a:ext cx="6490049"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9- ¿Sueles acudir al urólogo para revisiones rutinarias como la revisión de próstata y/o testículos?</a:t>
            </a:r>
            <a:endParaRPr lang="es-ES" sz="100" dirty="0">
              <a:latin typeface="Segoe UI Symbol" panose="020B0502040204020203" pitchFamily="34" charset="0"/>
              <a:ea typeface="Segoe UI Symbol" panose="020B0502040204020203" pitchFamily="34" charset="0"/>
            </a:endParaRPr>
          </a:p>
        </p:txBody>
      </p:sp>
      <p:sp>
        <p:nvSpPr>
          <p:cNvPr id="14" name="15 CuadroTexto">
            <a:extLst>
              <a:ext uri="{FF2B5EF4-FFF2-40B4-BE49-F238E27FC236}">
                <a16:creationId xmlns:a16="http://schemas.microsoft.com/office/drawing/2014/main" id="{E76FB3AD-176B-4647-856B-51C219F9F61E}"/>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Tree>
    <p:extLst>
      <p:ext uri="{BB962C8B-B14F-4D97-AF65-F5344CB8AC3E}">
        <p14:creationId xmlns:p14="http://schemas.microsoft.com/office/powerpoint/2010/main" val="2375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uadroTexto 26"/>
          <p:cNvSpPr txBox="1"/>
          <p:nvPr/>
        </p:nvSpPr>
        <p:spPr>
          <a:xfrm>
            <a:off x="2434380" y="1401669"/>
            <a:ext cx="800219" cy="369332"/>
          </a:xfrm>
          <a:prstGeom prst="rect">
            <a:avLst/>
          </a:prstGeom>
          <a:noFill/>
        </p:spPr>
        <p:txBody>
          <a:bodyPr wrap="none" rtlCol="0">
            <a:spAutoFit/>
          </a:bodyPr>
          <a:lstStyle/>
          <a:p>
            <a:r>
              <a:rPr lang="es-ES_tradnl" b="1" dirty="0">
                <a:latin typeface="Segoe UI Symbol" panose="020B0502040204020203" pitchFamily="34" charset="0"/>
                <a:ea typeface="Segoe UI Symbol" panose="020B0502040204020203" pitchFamily="34" charset="0"/>
              </a:rPr>
              <a:t>EDAD</a:t>
            </a:r>
          </a:p>
        </p:txBody>
      </p:sp>
      <p:sp>
        <p:nvSpPr>
          <p:cNvPr id="24" name="CuadroTexto 35"/>
          <p:cNvSpPr txBox="1"/>
          <p:nvPr/>
        </p:nvSpPr>
        <p:spPr>
          <a:xfrm>
            <a:off x="971126" y="3762640"/>
            <a:ext cx="2926507" cy="369332"/>
          </a:xfrm>
          <a:prstGeom prst="rect">
            <a:avLst/>
          </a:prstGeom>
          <a:noFill/>
        </p:spPr>
        <p:txBody>
          <a:bodyPr wrap="none" rtlCol="0">
            <a:spAutoFit/>
          </a:bodyPr>
          <a:lstStyle/>
          <a:p>
            <a:pPr algn="ctr"/>
            <a:r>
              <a:rPr lang="es-ES_tradnl" b="1" dirty="0">
                <a:latin typeface="Segoe UI Symbol" panose="020B0502040204020203" pitchFamily="34" charset="0"/>
                <a:ea typeface="Segoe UI Symbol" panose="020B0502040204020203" pitchFamily="34" charset="0"/>
              </a:rPr>
              <a:t>COMUNIDAD AUTÓNOMA</a:t>
            </a:r>
          </a:p>
        </p:txBody>
      </p:sp>
      <p:pic>
        <p:nvPicPr>
          <p:cNvPr id="28" name="Picture 2" descr="Mapa de Comunidades Autónomas"/>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22190">
            <a:off x="915373" y="4295274"/>
            <a:ext cx="2161715" cy="17348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3619187863"/>
              </p:ext>
            </p:extLst>
          </p:nvPr>
        </p:nvGraphicFramePr>
        <p:xfrm>
          <a:off x="3259396" y="4525265"/>
          <a:ext cx="2012335" cy="1525905"/>
        </p:xfrm>
        <a:graphic>
          <a:graphicData uri="http://schemas.openxmlformats.org/drawingml/2006/table">
            <a:tbl>
              <a:tblPr>
                <a:tableStyleId>{5C22544A-7EE6-4342-B048-85BDC9FD1C3A}</a:tableStyleId>
              </a:tblPr>
              <a:tblGrid>
                <a:gridCol w="1306579">
                  <a:extLst>
                    <a:ext uri="{9D8B030D-6E8A-4147-A177-3AD203B41FA5}">
                      <a16:colId xmlns:a16="http://schemas.microsoft.com/office/drawing/2014/main" val="20000"/>
                    </a:ext>
                  </a:extLst>
                </a:gridCol>
                <a:gridCol w="705756">
                  <a:extLst>
                    <a:ext uri="{9D8B030D-6E8A-4147-A177-3AD203B41FA5}">
                      <a16:colId xmlns:a16="http://schemas.microsoft.com/office/drawing/2014/main" val="20001"/>
                    </a:ext>
                  </a:extLst>
                </a:gridCol>
              </a:tblGrid>
              <a:tr h="142875">
                <a:tc>
                  <a:txBody>
                    <a:bodyPr/>
                    <a:lstStyle/>
                    <a:p>
                      <a:pPr algn="l" fontAlgn="b"/>
                      <a:r>
                        <a:rPr lang="es-ES" sz="1000" b="0" i="0" u="none" strike="noStrike" dirty="0">
                          <a:solidFill>
                            <a:schemeClr val="tx1"/>
                          </a:solidFill>
                          <a:effectLst/>
                          <a:latin typeface="Segoe UI Symbol" panose="020B0502040204020203" pitchFamily="34" charset="0"/>
                          <a:ea typeface="Segoe UI Symbol" panose="020B0502040204020203" pitchFamily="34" charset="0"/>
                        </a:rPr>
                        <a:t>Andalucía</a:t>
                      </a:r>
                    </a:p>
                  </a:txBody>
                  <a:tcPr marL="9525" marR="9525" marT="9525" marB="0" anchor="b">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18,0%</a:t>
                      </a:r>
                    </a:p>
                  </a:txBody>
                  <a:tcPr marL="9525" marR="9525" marT="9525" marB="0" anchor="b">
                    <a:noFill/>
                  </a:tcPr>
                </a:tc>
                <a:extLst>
                  <a:ext uri="{0D108BD9-81ED-4DB2-BD59-A6C34878D82A}">
                    <a16:rowId xmlns:a16="http://schemas.microsoft.com/office/drawing/2014/main" val="10000"/>
                  </a:ext>
                </a:extLst>
              </a:tr>
              <a:tr h="142875">
                <a:tc>
                  <a:txBody>
                    <a:bodyPr/>
                    <a:lstStyle/>
                    <a:p>
                      <a:pPr algn="l" fontAlgn="b"/>
                      <a:r>
                        <a:rPr lang="es-ES" sz="1000" b="0" i="0" u="none" strike="noStrike">
                          <a:solidFill>
                            <a:schemeClr val="tx1"/>
                          </a:solidFill>
                          <a:effectLst/>
                          <a:latin typeface="Segoe UI Symbol" panose="020B0502040204020203" pitchFamily="34" charset="0"/>
                          <a:ea typeface="Segoe UI Symbol" panose="020B0502040204020203" pitchFamily="34" charset="0"/>
                        </a:rPr>
                        <a:t>Aragón</a:t>
                      </a:r>
                    </a:p>
                  </a:txBody>
                  <a:tcPr marL="9525" marR="9525" marT="9525" marB="0" anchor="b">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2,9%</a:t>
                      </a:r>
                    </a:p>
                  </a:txBody>
                  <a:tcPr marL="9525" marR="9525" marT="9525" marB="0" anchor="b">
                    <a:noFill/>
                  </a:tcPr>
                </a:tc>
                <a:extLst>
                  <a:ext uri="{0D108BD9-81ED-4DB2-BD59-A6C34878D82A}">
                    <a16:rowId xmlns:a16="http://schemas.microsoft.com/office/drawing/2014/main" val="10001"/>
                  </a:ext>
                </a:extLst>
              </a:tr>
              <a:tr h="142875">
                <a:tc>
                  <a:txBody>
                    <a:bodyPr/>
                    <a:lstStyle/>
                    <a:p>
                      <a:pPr algn="l" fontAlgn="b"/>
                      <a:r>
                        <a:rPr lang="es-ES" sz="1000" b="0" i="0" u="none" strike="noStrike">
                          <a:solidFill>
                            <a:schemeClr val="tx1"/>
                          </a:solidFill>
                          <a:effectLst/>
                          <a:latin typeface="Segoe UI Symbol" panose="020B0502040204020203" pitchFamily="34" charset="0"/>
                          <a:ea typeface="Segoe UI Symbol" panose="020B0502040204020203" pitchFamily="34" charset="0"/>
                        </a:rPr>
                        <a:t>Principado de Asturias</a:t>
                      </a:r>
                    </a:p>
                  </a:txBody>
                  <a:tcPr marL="9525" marR="9525" marT="9525" marB="0" anchor="b">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2,3%</a:t>
                      </a:r>
                    </a:p>
                  </a:txBody>
                  <a:tcPr marL="9525" marR="9525" marT="9525" marB="0" anchor="b">
                    <a:noFill/>
                  </a:tcPr>
                </a:tc>
                <a:extLst>
                  <a:ext uri="{0D108BD9-81ED-4DB2-BD59-A6C34878D82A}">
                    <a16:rowId xmlns:a16="http://schemas.microsoft.com/office/drawing/2014/main" val="10002"/>
                  </a:ext>
                </a:extLst>
              </a:tr>
              <a:tr h="142875">
                <a:tc>
                  <a:txBody>
                    <a:bodyPr/>
                    <a:lstStyle/>
                    <a:p>
                      <a:pPr algn="l" fontAlgn="b"/>
                      <a:r>
                        <a:rPr lang="es-ES" sz="1000" b="0" i="0" u="none" strike="noStrike" dirty="0">
                          <a:solidFill>
                            <a:schemeClr val="tx1"/>
                          </a:solidFill>
                          <a:effectLst/>
                          <a:latin typeface="Segoe UI Symbol" panose="020B0502040204020203" pitchFamily="34" charset="0"/>
                          <a:ea typeface="Segoe UI Symbol" panose="020B0502040204020203" pitchFamily="34" charset="0"/>
                        </a:rPr>
                        <a:t>Illes Balears</a:t>
                      </a:r>
                    </a:p>
                  </a:txBody>
                  <a:tcPr marL="9525" marR="9525" marT="9525" marB="0" anchor="b">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2,4%</a:t>
                      </a:r>
                    </a:p>
                  </a:txBody>
                  <a:tcPr marL="9525" marR="9525" marT="9525" marB="0" anchor="b">
                    <a:noFill/>
                  </a:tcPr>
                </a:tc>
                <a:extLst>
                  <a:ext uri="{0D108BD9-81ED-4DB2-BD59-A6C34878D82A}">
                    <a16:rowId xmlns:a16="http://schemas.microsoft.com/office/drawing/2014/main" val="10003"/>
                  </a:ext>
                </a:extLst>
              </a:tr>
              <a:tr h="142875">
                <a:tc>
                  <a:txBody>
                    <a:bodyPr/>
                    <a:lstStyle/>
                    <a:p>
                      <a:pPr algn="l" fontAlgn="b"/>
                      <a:r>
                        <a:rPr lang="es-ES" sz="1000" b="0" i="0" u="none" strike="noStrike">
                          <a:solidFill>
                            <a:schemeClr val="tx1"/>
                          </a:solidFill>
                          <a:effectLst/>
                          <a:latin typeface="Segoe UI Symbol" panose="020B0502040204020203" pitchFamily="34" charset="0"/>
                          <a:ea typeface="Segoe UI Symbol" panose="020B0502040204020203" pitchFamily="34" charset="0"/>
                        </a:rPr>
                        <a:t>Canarias</a:t>
                      </a:r>
                    </a:p>
                  </a:txBody>
                  <a:tcPr marL="9525" marR="9525" marT="9525" marB="0" anchor="b">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4,7%</a:t>
                      </a:r>
                    </a:p>
                  </a:txBody>
                  <a:tcPr marL="9525" marR="9525" marT="9525" marB="0" anchor="b">
                    <a:noFill/>
                  </a:tcPr>
                </a:tc>
                <a:extLst>
                  <a:ext uri="{0D108BD9-81ED-4DB2-BD59-A6C34878D82A}">
                    <a16:rowId xmlns:a16="http://schemas.microsoft.com/office/drawing/2014/main" val="10004"/>
                  </a:ext>
                </a:extLst>
              </a:tr>
              <a:tr h="142875">
                <a:tc>
                  <a:txBody>
                    <a:bodyPr/>
                    <a:lstStyle/>
                    <a:p>
                      <a:pPr algn="l" fontAlgn="b"/>
                      <a:r>
                        <a:rPr lang="es-ES" sz="1000" b="0" i="0" u="none" strike="noStrike">
                          <a:solidFill>
                            <a:schemeClr val="tx1"/>
                          </a:solidFill>
                          <a:effectLst/>
                          <a:latin typeface="Segoe UI Symbol" panose="020B0502040204020203" pitchFamily="34" charset="0"/>
                          <a:ea typeface="Segoe UI Symbol" panose="020B0502040204020203" pitchFamily="34" charset="0"/>
                        </a:rPr>
                        <a:t>Cantabria</a:t>
                      </a:r>
                    </a:p>
                  </a:txBody>
                  <a:tcPr marL="9525" marR="9525" marT="9525" marB="0" anchor="b">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1,3%</a:t>
                      </a:r>
                    </a:p>
                  </a:txBody>
                  <a:tcPr marL="9525" marR="9525" marT="9525" marB="0" anchor="b">
                    <a:noFill/>
                  </a:tcPr>
                </a:tc>
                <a:extLst>
                  <a:ext uri="{0D108BD9-81ED-4DB2-BD59-A6C34878D82A}">
                    <a16:rowId xmlns:a16="http://schemas.microsoft.com/office/drawing/2014/main" val="10005"/>
                  </a:ext>
                </a:extLst>
              </a:tr>
              <a:tr h="142875">
                <a:tc>
                  <a:txBody>
                    <a:bodyPr/>
                    <a:lstStyle/>
                    <a:p>
                      <a:pPr algn="l" fontAlgn="b"/>
                      <a:r>
                        <a:rPr lang="es-ES" sz="1000" b="0" i="0" u="none" strike="noStrike">
                          <a:solidFill>
                            <a:schemeClr val="tx1"/>
                          </a:solidFill>
                          <a:effectLst/>
                          <a:latin typeface="Segoe UI Symbol" panose="020B0502040204020203" pitchFamily="34" charset="0"/>
                          <a:ea typeface="Segoe UI Symbol" panose="020B0502040204020203" pitchFamily="34" charset="0"/>
                        </a:rPr>
                        <a:t>Castilla y León</a:t>
                      </a:r>
                    </a:p>
                  </a:txBody>
                  <a:tcPr marL="9525" marR="9525" marT="9525" marB="0" anchor="b">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5,3%</a:t>
                      </a:r>
                    </a:p>
                  </a:txBody>
                  <a:tcPr marL="9525" marR="9525" marT="9525" marB="0" anchor="b">
                    <a:noFill/>
                  </a:tcPr>
                </a:tc>
                <a:extLst>
                  <a:ext uri="{0D108BD9-81ED-4DB2-BD59-A6C34878D82A}">
                    <a16:rowId xmlns:a16="http://schemas.microsoft.com/office/drawing/2014/main" val="10006"/>
                  </a:ext>
                </a:extLst>
              </a:tr>
              <a:tr h="142875">
                <a:tc>
                  <a:txBody>
                    <a:bodyPr/>
                    <a:lstStyle/>
                    <a:p>
                      <a:pPr algn="l" fontAlgn="b"/>
                      <a:r>
                        <a:rPr lang="es-ES" sz="1000" b="0" i="0" u="none" strike="noStrike" dirty="0">
                          <a:solidFill>
                            <a:schemeClr val="tx1"/>
                          </a:solidFill>
                          <a:effectLst/>
                          <a:latin typeface="Segoe UI Symbol" panose="020B0502040204020203" pitchFamily="34" charset="0"/>
                          <a:ea typeface="Segoe UI Symbol" panose="020B0502040204020203" pitchFamily="34" charset="0"/>
                        </a:rPr>
                        <a:t>Castilla-La Mancha</a:t>
                      </a:r>
                    </a:p>
                  </a:txBody>
                  <a:tcPr marL="9525" marR="9525" marT="9525" marB="0" anchor="b">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4,4%</a:t>
                      </a:r>
                    </a:p>
                  </a:txBody>
                  <a:tcPr marL="9525" marR="9525" marT="9525" marB="0" anchor="b">
                    <a:noFill/>
                  </a:tcPr>
                </a:tc>
                <a:extLst>
                  <a:ext uri="{0D108BD9-81ED-4DB2-BD59-A6C34878D82A}">
                    <a16:rowId xmlns:a16="http://schemas.microsoft.com/office/drawing/2014/main" val="10007"/>
                  </a:ext>
                </a:extLst>
              </a:tr>
              <a:tr h="142875">
                <a:tc>
                  <a:txBody>
                    <a:bodyPr/>
                    <a:lstStyle/>
                    <a:p>
                      <a:pPr algn="l" fontAlgn="b"/>
                      <a:r>
                        <a:rPr lang="es-ES" sz="1000" b="0" i="0" u="none" strike="noStrike" dirty="0">
                          <a:solidFill>
                            <a:schemeClr val="tx1"/>
                          </a:solidFill>
                          <a:effectLst/>
                          <a:latin typeface="Segoe UI Symbol" panose="020B0502040204020203" pitchFamily="34" charset="0"/>
                          <a:ea typeface="Segoe UI Symbol" panose="020B0502040204020203" pitchFamily="34" charset="0"/>
                        </a:rPr>
                        <a:t>Catalunya</a:t>
                      </a:r>
                    </a:p>
                  </a:txBody>
                  <a:tcPr marL="9525" marR="9525" marT="9525" marB="0" anchor="b">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16,0%</a:t>
                      </a:r>
                    </a:p>
                  </a:txBody>
                  <a:tcPr marL="9525" marR="9525" marT="9525" marB="0" anchor="b">
                    <a:noFill/>
                  </a:tcPr>
                </a:tc>
                <a:extLst>
                  <a:ext uri="{0D108BD9-81ED-4DB2-BD59-A6C34878D82A}">
                    <a16:rowId xmlns:a16="http://schemas.microsoft.com/office/drawing/2014/main" val="10008"/>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49331007"/>
              </p:ext>
            </p:extLst>
          </p:nvPr>
        </p:nvGraphicFramePr>
        <p:xfrm>
          <a:off x="5444182" y="4525265"/>
          <a:ext cx="2012335" cy="1452918"/>
        </p:xfrm>
        <a:graphic>
          <a:graphicData uri="http://schemas.openxmlformats.org/drawingml/2006/table">
            <a:tbl>
              <a:tblPr>
                <a:tableStyleId>{5C22544A-7EE6-4342-B048-85BDC9FD1C3A}</a:tableStyleId>
              </a:tblPr>
              <a:tblGrid>
                <a:gridCol w="1306579">
                  <a:extLst>
                    <a:ext uri="{9D8B030D-6E8A-4147-A177-3AD203B41FA5}">
                      <a16:colId xmlns:a16="http://schemas.microsoft.com/office/drawing/2014/main" val="20000"/>
                    </a:ext>
                  </a:extLst>
                </a:gridCol>
                <a:gridCol w="705756">
                  <a:extLst>
                    <a:ext uri="{9D8B030D-6E8A-4147-A177-3AD203B41FA5}">
                      <a16:colId xmlns:a16="http://schemas.microsoft.com/office/drawing/2014/main" val="20001"/>
                    </a:ext>
                  </a:extLst>
                </a:gridCol>
              </a:tblGrid>
              <a:tr h="219809">
                <a:tc>
                  <a:txBody>
                    <a:bodyPr/>
                    <a:lstStyle/>
                    <a:p>
                      <a:pPr algn="l" fontAlgn="b"/>
                      <a:r>
                        <a:rPr lang="es-ES" sz="1050" b="0" i="0" u="none" strike="noStrike" dirty="0">
                          <a:solidFill>
                            <a:schemeClr val="tx1"/>
                          </a:solidFill>
                          <a:effectLst/>
                          <a:latin typeface="Segoe UI Symbol" panose="020B0502040204020203" pitchFamily="34" charset="0"/>
                          <a:ea typeface="Segoe UI Symbol" panose="020B0502040204020203" pitchFamily="34" charset="0"/>
                        </a:rPr>
                        <a:t>Com. Valenciana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10,8%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6188">
                <a:tc>
                  <a:txBody>
                    <a:bodyPr/>
                    <a:lstStyle/>
                    <a:p>
                      <a:pPr algn="l" fontAlgn="b"/>
                      <a:r>
                        <a:rPr lang="es-ES" sz="1050" b="0" i="0" u="none" strike="noStrike" dirty="0">
                          <a:solidFill>
                            <a:schemeClr val="tx1"/>
                          </a:solidFill>
                          <a:effectLst/>
                          <a:latin typeface="Segoe UI Symbol" panose="020B0502040204020203" pitchFamily="34" charset="0"/>
                          <a:ea typeface="Segoe UI Symbol" panose="020B0502040204020203" pitchFamily="34" charset="0"/>
                        </a:rPr>
                        <a:t>Extremadura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6188">
                <a:tc>
                  <a:txBody>
                    <a:bodyPr/>
                    <a:lstStyle/>
                    <a:p>
                      <a:pPr algn="l" fontAlgn="b"/>
                      <a:r>
                        <a:rPr lang="es-ES" sz="1050" b="0" i="0" u="none" strike="noStrike" dirty="0">
                          <a:solidFill>
                            <a:schemeClr val="tx1"/>
                          </a:solidFill>
                          <a:effectLst/>
                          <a:latin typeface="Segoe UI Symbol" panose="020B0502040204020203" pitchFamily="34" charset="0"/>
                          <a:ea typeface="Segoe UI Symbol" panose="020B0502040204020203" pitchFamily="34" charset="0"/>
                        </a:rPr>
                        <a:t>Galicia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6188">
                <a:tc>
                  <a:txBody>
                    <a:bodyPr/>
                    <a:lstStyle/>
                    <a:p>
                      <a:pPr algn="l" fontAlgn="b"/>
                      <a:r>
                        <a:rPr lang="es-ES" sz="1050" b="0" i="0" u="none" strike="noStrike" dirty="0">
                          <a:solidFill>
                            <a:schemeClr val="tx1"/>
                          </a:solidFill>
                          <a:effectLst/>
                          <a:latin typeface="Segoe UI Symbol" panose="020B0502040204020203" pitchFamily="34" charset="0"/>
                          <a:ea typeface="Segoe UI Symbol" panose="020B0502040204020203" pitchFamily="34" charset="0"/>
                        </a:rPr>
                        <a:t>Madrid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13,9%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6188">
                <a:tc>
                  <a:txBody>
                    <a:bodyPr/>
                    <a:lstStyle/>
                    <a:p>
                      <a:pPr algn="l" fontAlgn="b"/>
                      <a:r>
                        <a:rPr lang="es-ES" sz="1050" b="0" i="0" u="none" strike="noStrike" dirty="0">
                          <a:solidFill>
                            <a:schemeClr val="tx1"/>
                          </a:solidFill>
                          <a:effectLst/>
                          <a:latin typeface="Segoe UI Symbol" panose="020B0502040204020203" pitchFamily="34" charset="0"/>
                          <a:ea typeface="Segoe UI Symbol" panose="020B0502040204020203" pitchFamily="34" charset="0"/>
                        </a:rPr>
                        <a:t>Murcia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6188">
                <a:tc>
                  <a:txBody>
                    <a:bodyPr/>
                    <a:lstStyle/>
                    <a:p>
                      <a:pPr algn="l" fontAlgn="b"/>
                      <a:r>
                        <a:rPr lang="es-ES" sz="1050" b="0" i="0" u="none" strike="noStrike" dirty="0">
                          <a:solidFill>
                            <a:schemeClr val="tx1"/>
                          </a:solidFill>
                          <a:effectLst/>
                          <a:latin typeface="Segoe UI Symbol" panose="020B0502040204020203" pitchFamily="34" charset="0"/>
                          <a:ea typeface="Segoe UI Symbol" panose="020B0502040204020203" pitchFamily="34" charset="0"/>
                        </a:rPr>
                        <a:t>Navarra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6188">
                <a:tc>
                  <a:txBody>
                    <a:bodyPr/>
                    <a:lstStyle/>
                    <a:p>
                      <a:pPr algn="l" fontAlgn="b"/>
                      <a:r>
                        <a:rPr lang="es-ES" sz="1050" b="0" i="0" u="none" strike="noStrike" dirty="0">
                          <a:solidFill>
                            <a:schemeClr val="tx1"/>
                          </a:solidFill>
                          <a:effectLst/>
                          <a:latin typeface="Segoe UI Symbol" panose="020B0502040204020203" pitchFamily="34" charset="0"/>
                          <a:ea typeface="Segoe UI Symbol" panose="020B0502040204020203" pitchFamily="34" charset="0"/>
                        </a:rPr>
                        <a:t>País Vasco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5839">
                <a:tc>
                  <a:txBody>
                    <a:bodyPr/>
                    <a:lstStyle/>
                    <a:p>
                      <a:pPr algn="l" fontAlgn="b"/>
                      <a:r>
                        <a:rPr lang="es-ES" sz="1050" b="0" i="0" u="none" strike="noStrike" dirty="0">
                          <a:solidFill>
                            <a:schemeClr val="tx1"/>
                          </a:solidFill>
                          <a:effectLst/>
                          <a:latin typeface="Segoe UI Symbol" panose="020B0502040204020203" pitchFamily="34" charset="0"/>
                          <a:ea typeface="Segoe UI Symbol" panose="020B0502040204020203" pitchFamily="34" charset="0"/>
                        </a:rPr>
                        <a:t>La Rioja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s-ES" sz="1050" b="0" i="0" u="none" strike="noStrike" kern="1200" dirty="0">
                          <a:solidFill>
                            <a:schemeClr val="tx1"/>
                          </a:solidFill>
                          <a:effectLst/>
                          <a:latin typeface="Segoe UI Symbol" panose="020B0502040204020203" pitchFamily="34" charset="0"/>
                          <a:ea typeface="Segoe UI Symbol" panose="020B0502040204020203" pitchFamily="34" charset="0"/>
                          <a:cs typeface="+mn-cs"/>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9" name="15 CuadroTexto"/>
          <p:cNvSpPr txBox="1"/>
          <p:nvPr/>
        </p:nvSpPr>
        <p:spPr>
          <a:xfrm>
            <a:off x="5113337" y="641691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26" name="Text Box 7"/>
          <p:cNvSpPr txBox="1">
            <a:spLocks noChangeArrowheads="1"/>
          </p:cNvSpPr>
          <p:nvPr/>
        </p:nvSpPr>
        <p:spPr bwMode="auto">
          <a:xfrm>
            <a:off x="1713557" y="55562"/>
            <a:ext cx="8248650" cy="523220"/>
          </a:xfrm>
          <a:prstGeom prst="rect">
            <a:avLst/>
          </a:prstGeom>
          <a:solidFill>
            <a:schemeClr val="bg1">
              <a:alpha val="0"/>
            </a:schemeClr>
          </a:solidFill>
          <a:ln>
            <a:noFill/>
          </a:ln>
          <a:effectLst/>
        </p:spPr>
        <p:txBody>
          <a:bodyPr>
            <a:spAutoFit/>
          </a:bodyPr>
          <a:lstStyle/>
          <a:p>
            <a:pPr>
              <a:defRPr/>
            </a:pPr>
            <a:r>
              <a:rPr lang="es-ES" sz="2800" b="1" kern="0" dirty="0">
                <a:latin typeface="Aharoni" panose="02010803020104030203" pitchFamily="2" charset="-79"/>
                <a:cs typeface="Aharoni" panose="02010803020104030203" pitchFamily="2" charset="-79"/>
              </a:rPr>
              <a:t>Perfil de la muestra</a:t>
            </a:r>
          </a:p>
        </p:txBody>
      </p:sp>
      <p:graphicFrame>
        <p:nvGraphicFramePr>
          <p:cNvPr id="22" name="Gráfico 21">
            <a:extLst>
              <a:ext uri="{FF2B5EF4-FFF2-40B4-BE49-F238E27FC236}">
                <a16:creationId xmlns:a16="http://schemas.microsoft.com/office/drawing/2014/main" id="{60E00F2F-B319-4C86-8A43-9EE6C6657125}"/>
              </a:ext>
            </a:extLst>
          </p:cNvPr>
          <p:cNvGraphicFramePr/>
          <p:nvPr>
            <p:extLst>
              <p:ext uri="{D42A27DB-BD31-4B8C-83A1-F6EECF244321}">
                <p14:modId xmlns:p14="http://schemas.microsoft.com/office/powerpoint/2010/main" val="2179434075"/>
              </p:ext>
            </p:extLst>
          </p:nvPr>
        </p:nvGraphicFramePr>
        <p:xfrm>
          <a:off x="260710" y="578782"/>
          <a:ext cx="5410917" cy="2360971"/>
        </p:xfrm>
        <a:graphic>
          <a:graphicData uri="http://schemas.openxmlformats.org/drawingml/2006/chart">
            <c:chart xmlns:c="http://schemas.openxmlformats.org/drawingml/2006/chart" xmlns:r="http://schemas.openxmlformats.org/officeDocument/2006/relationships" r:id="rId3"/>
          </a:graphicData>
        </a:graphic>
      </p:graphicFrame>
      <p:sp>
        <p:nvSpPr>
          <p:cNvPr id="15" name="Marcador de posición de número de diapositiva 5">
            <a:extLst>
              <a:ext uri="{FF2B5EF4-FFF2-40B4-BE49-F238E27FC236}">
                <a16:creationId xmlns:a16="http://schemas.microsoft.com/office/drawing/2014/main" id="{18F5F986-34EC-4CAC-A3C6-C6AA4FBB19BE}"/>
              </a:ext>
            </a:extLst>
          </p:cNvPr>
          <p:cNvSpPr txBox="1">
            <a:spLocks/>
          </p:cNvSpPr>
          <p:nvPr/>
        </p:nvSpPr>
        <p:spPr>
          <a:xfrm>
            <a:off x="11472329" y="6411884"/>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4</a:t>
            </a:fld>
            <a:endParaRPr lang="es-ES"/>
          </a:p>
        </p:txBody>
      </p:sp>
      <p:sp>
        <p:nvSpPr>
          <p:cNvPr id="11" name="CuadroTexto 35">
            <a:extLst>
              <a:ext uri="{FF2B5EF4-FFF2-40B4-BE49-F238E27FC236}">
                <a16:creationId xmlns:a16="http://schemas.microsoft.com/office/drawing/2014/main" id="{0E556E68-BF2F-4363-9C1E-7AB6F628BB31}"/>
              </a:ext>
            </a:extLst>
          </p:cNvPr>
          <p:cNvSpPr txBox="1"/>
          <p:nvPr/>
        </p:nvSpPr>
        <p:spPr>
          <a:xfrm>
            <a:off x="8638562" y="1076490"/>
            <a:ext cx="2238113" cy="369332"/>
          </a:xfrm>
          <a:prstGeom prst="rect">
            <a:avLst/>
          </a:prstGeom>
          <a:noFill/>
        </p:spPr>
        <p:txBody>
          <a:bodyPr wrap="none" rtlCol="0">
            <a:spAutoFit/>
          </a:bodyPr>
          <a:lstStyle/>
          <a:p>
            <a:pPr algn="ctr"/>
            <a:r>
              <a:rPr lang="es-ES_tradnl" b="1" dirty="0">
                <a:latin typeface="Segoe UI Symbol" panose="020B0502040204020203" pitchFamily="34" charset="0"/>
                <a:ea typeface="Segoe UI Symbol" panose="020B0502040204020203" pitchFamily="34" charset="0"/>
              </a:rPr>
              <a:t>NIVEL DE ESTUDIOS</a:t>
            </a:r>
          </a:p>
        </p:txBody>
      </p:sp>
      <p:graphicFrame>
        <p:nvGraphicFramePr>
          <p:cNvPr id="12" name="Gráfico 11">
            <a:extLst>
              <a:ext uri="{FF2B5EF4-FFF2-40B4-BE49-F238E27FC236}">
                <a16:creationId xmlns:a16="http://schemas.microsoft.com/office/drawing/2014/main" id="{28B3C004-F30F-4E5A-BF26-7E42E85E661C}"/>
              </a:ext>
            </a:extLst>
          </p:cNvPr>
          <p:cNvGraphicFramePr/>
          <p:nvPr>
            <p:extLst>
              <p:ext uri="{D42A27DB-BD31-4B8C-83A1-F6EECF244321}">
                <p14:modId xmlns:p14="http://schemas.microsoft.com/office/powerpoint/2010/main" val="1897458902"/>
              </p:ext>
            </p:extLst>
          </p:nvPr>
        </p:nvGraphicFramePr>
        <p:xfrm>
          <a:off x="6708489" y="1553420"/>
          <a:ext cx="6098261" cy="23609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id="{CDAF40D5-1635-461A-944C-6A9472EA8C15}"/>
              </a:ext>
            </a:extLst>
          </p:cNvPr>
          <p:cNvGraphicFramePr/>
          <p:nvPr>
            <p:extLst>
              <p:ext uri="{D42A27DB-BD31-4B8C-83A1-F6EECF244321}">
                <p14:modId xmlns:p14="http://schemas.microsoft.com/office/powerpoint/2010/main" val="211336882"/>
              </p:ext>
            </p:extLst>
          </p:nvPr>
        </p:nvGraphicFramePr>
        <p:xfrm>
          <a:off x="7744391" y="4185034"/>
          <a:ext cx="4026453" cy="2206365"/>
        </p:xfrm>
        <a:graphic>
          <a:graphicData uri="http://schemas.openxmlformats.org/drawingml/2006/chart">
            <c:chart xmlns:c="http://schemas.openxmlformats.org/drawingml/2006/chart" xmlns:r="http://schemas.openxmlformats.org/officeDocument/2006/relationships" r:id="rId5"/>
          </a:graphicData>
        </a:graphic>
      </p:graphicFrame>
      <p:sp>
        <p:nvSpPr>
          <p:cNvPr id="14" name="CuadroTexto 35">
            <a:extLst>
              <a:ext uri="{FF2B5EF4-FFF2-40B4-BE49-F238E27FC236}">
                <a16:creationId xmlns:a16="http://schemas.microsoft.com/office/drawing/2014/main" id="{745F5B77-413E-4EB1-9F16-C5EADAE3C424}"/>
              </a:ext>
            </a:extLst>
          </p:cNvPr>
          <p:cNvSpPr txBox="1"/>
          <p:nvPr/>
        </p:nvSpPr>
        <p:spPr>
          <a:xfrm>
            <a:off x="9021641" y="4173958"/>
            <a:ext cx="1597169" cy="369332"/>
          </a:xfrm>
          <a:prstGeom prst="rect">
            <a:avLst/>
          </a:prstGeom>
          <a:noFill/>
        </p:spPr>
        <p:txBody>
          <a:bodyPr wrap="none" rtlCol="0">
            <a:spAutoFit/>
          </a:bodyPr>
          <a:lstStyle/>
          <a:p>
            <a:pPr algn="ctr"/>
            <a:r>
              <a:rPr lang="es-ES_tradnl" b="1" dirty="0">
                <a:latin typeface="Segoe UI Symbol" panose="020B0502040204020203" pitchFamily="34" charset="0"/>
                <a:ea typeface="Segoe UI Symbol" panose="020B0502040204020203" pitchFamily="34" charset="0"/>
              </a:rPr>
              <a:t>ESTADO CIVIL</a:t>
            </a:r>
          </a:p>
        </p:txBody>
      </p:sp>
    </p:spTree>
    <p:extLst>
      <p:ext uri="{BB962C8B-B14F-4D97-AF65-F5344CB8AC3E}">
        <p14:creationId xmlns:p14="http://schemas.microsoft.com/office/powerpoint/2010/main" val="3410485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40</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13" name="CuadroTexto 12">
            <a:extLst>
              <a:ext uri="{FF2B5EF4-FFF2-40B4-BE49-F238E27FC236}">
                <a16:creationId xmlns:a16="http://schemas.microsoft.com/office/drawing/2014/main" id="{BF306CDD-D1C7-4A06-BE02-CEC58B152E0F}"/>
              </a:ext>
            </a:extLst>
          </p:cNvPr>
          <p:cNvSpPr txBox="1"/>
          <p:nvPr/>
        </p:nvSpPr>
        <p:spPr>
          <a:xfrm>
            <a:off x="5181599" y="1030237"/>
            <a:ext cx="6604566" cy="523220"/>
          </a:xfrm>
          <a:prstGeom prst="rect">
            <a:avLst/>
          </a:prstGeom>
          <a:noFill/>
        </p:spPr>
        <p:txBody>
          <a:bodyPr wrap="square" rtlCol="0">
            <a:spAutoFit/>
          </a:bodyPr>
          <a:lstStyle/>
          <a:p>
            <a:pPr algn="just"/>
            <a:r>
              <a:rPr lang="es-ES" sz="1400" dirty="0"/>
              <a:t>Los catalanes y, en menor mediada, los madrileños son los que más acuden al urólogo, aunque la mayoría no suele ir a hacerse revisiones rutinarias.</a:t>
            </a:r>
          </a:p>
        </p:txBody>
      </p:sp>
      <p:graphicFrame>
        <p:nvGraphicFramePr>
          <p:cNvPr id="15" name="Gráfico 14">
            <a:extLst>
              <a:ext uri="{FF2B5EF4-FFF2-40B4-BE49-F238E27FC236}">
                <a16:creationId xmlns:a16="http://schemas.microsoft.com/office/drawing/2014/main" id="{232594FE-5CC5-45BC-AEBD-3B164DD00E1E}"/>
              </a:ext>
            </a:extLst>
          </p:cNvPr>
          <p:cNvGraphicFramePr/>
          <p:nvPr>
            <p:extLst>
              <p:ext uri="{D42A27DB-BD31-4B8C-83A1-F6EECF244321}">
                <p14:modId xmlns:p14="http://schemas.microsoft.com/office/powerpoint/2010/main" val="976342026"/>
              </p:ext>
            </p:extLst>
          </p:nvPr>
        </p:nvGraphicFramePr>
        <p:xfrm>
          <a:off x="5181599" y="197818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11" name="Título 1">
            <a:extLst>
              <a:ext uri="{FF2B5EF4-FFF2-40B4-BE49-F238E27FC236}">
                <a16:creationId xmlns:a16="http://schemas.microsoft.com/office/drawing/2014/main" id="{231002C3-D396-4091-A882-C97D3AF8507F}"/>
              </a:ext>
            </a:extLst>
          </p:cNvPr>
          <p:cNvSpPr txBox="1">
            <a:spLocks/>
          </p:cNvSpPr>
          <p:nvPr/>
        </p:nvSpPr>
        <p:spPr>
          <a:xfrm>
            <a:off x="4848804" y="198251"/>
            <a:ext cx="6937361" cy="464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a:latin typeface="Aharoni" panose="02010803020104030203" pitchFamily="2" charset="-79"/>
                <a:ea typeface="+mn-ea"/>
                <a:cs typeface="Aharoni" panose="02010803020104030203" pitchFamily="2" charset="-79"/>
              </a:rPr>
              <a:t>Se hace revisiones rutinarias</a:t>
            </a:r>
            <a:endParaRPr lang="es-ES" sz="2400" b="1" dirty="0">
              <a:latin typeface="Aharoni" panose="02010803020104030203" pitchFamily="2" charset="-79"/>
              <a:ea typeface="+mn-ea"/>
              <a:cs typeface="Aharoni" panose="02010803020104030203" pitchFamily="2" charset="-79"/>
            </a:endParaRPr>
          </a:p>
        </p:txBody>
      </p:sp>
      <p:sp>
        <p:nvSpPr>
          <p:cNvPr id="14" name="CuadroTexto 13">
            <a:extLst>
              <a:ext uri="{FF2B5EF4-FFF2-40B4-BE49-F238E27FC236}">
                <a16:creationId xmlns:a16="http://schemas.microsoft.com/office/drawing/2014/main" id="{ACBC5A97-52D2-40B3-90D6-C713F267E2D6}"/>
              </a:ext>
            </a:extLst>
          </p:cNvPr>
          <p:cNvSpPr txBox="1"/>
          <p:nvPr/>
        </p:nvSpPr>
        <p:spPr>
          <a:xfrm>
            <a:off x="4940425" y="6581001"/>
            <a:ext cx="6490049"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9- ¿Sueles acudir al urólogo para revisiones rutinarias como la revisión de próstata y/o testículos?</a:t>
            </a:r>
            <a:endParaRPr lang="es-ES" sz="100" dirty="0">
              <a:latin typeface="Segoe UI Symbol" panose="020B0502040204020203" pitchFamily="34" charset="0"/>
              <a:ea typeface="Segoe UI Symbol" panose="020B0502040204020203" pitchFamily="34" charset="0"/>
            </a:endParaRPr>
          </a:p>
        </p:txBody>
      </p:sp>
      <p:sp>
        <p:nvSpPr>
          <p:cNvPr id="16" name="15 CuadroTexto">
            <a:extLst>
              <a:ext uri="{FF2B5EF4-FFF2-40B4-BE49-F238E27FC236}">
                <a16:creationId xmlns:a16="http://schemas.microsoft.com/office/drawing/2014/main" id="{BD31E834-4244-4581-87E9-0CF60BF0F822}"/>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Tree>
    <p:extLst>
      <p:ext uri="{BB962C8B-B14F-4D97-AF65-F5344CB8AC3E}">
        <p14:creationId xmlns:p14="http://schemas.microsoft.com/office/powerpoint/2010/main" val="715963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4625056" y="88858"/>
            <a:ext cx="6866793" cy="562168"/>
          </a:xfrm>
        </p:spPr>
        <p:txBody>
          <a:bodyPr>
            <a:noAutofit/>
          </a:bodyPr>
          <a:lstStyle/>
          <a:p>
            <a:pPr algn="ctr">
              <a:lnSpc>
                <a:spcPct val="100000"/>
              </a:lnSpc>
            </a:pPr>
            <a:r>
              <a:rPr lang="es-ES" sz="2000" b="1" dirty="0">
                <a:latin typeface="Aharoni" panose="02010803020104030203" pitchFamily="2" charset="-79"/>
                <a:ea typeface="+mn-ea"/>
                <a:cs typeface="Aharoni" panose="02010803020104030203" pitchFamily="2" charset="-79"/>
              </a:rPr>
              <a:t>Se siente inseguro cuando se acuesta con alguien</a:t>
            </a:r>
          </a:p>
        </p:txBody>
      </p:sp>
      <p:sp>
        <p:nvSpPr>
          <p:cNvPr id="5" name="CuadroTexto 4">
            <a:extLst>
              <a:ext uri="{FF2B5EF4-FFF2-40B4-BE49-F238E27FC236}">
                <a16:creationId xmlns:a16="http://schemas.microsoft.com/office/drawing/2014/main" id="{4073E289-D72A-4D07-A437-3955DDFD4F34}"/>
              </a:ext>
            </a:extLst>
          </p:cNvPr>
          <p:cNvSpPr txBox="1"/>
          <p:nvPr/>
        </p:nvSpPr>
        <p:spPr>
          <a:xfrm>
            <a:off x="5021336" y="6478472"/>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10 - ¿Sueles sentirte inseguro cuando te acuestas con alguien? </a:t>
            </a:r>
            <a:endParaRPr lang="es-ES" sz="100" dirty="0">
              <a:latin typeface="Segoe UI Symbol" panose="020B0502040204020203" pitchFamily="34" charset="0"/>
              <a:ea typeface="Segoe UI Symbol" panose="020B0502040204020203" pitchFamily="34" charset="0"/>
            </a:endParaRPr>
          </a:p>
        </p:txBody>
      </p:sp>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41</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455831466"/>
              </p:ext>
            </p:extLst>
          </p:nvPr>
        </p:nvGraphicFramePr>
        <p:xfrm>
          <a:off x="5181599" y="197818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219200"/>
            <a:ext cx="6604566" cy="738664"/>
          </a:xfrm>
          <a:prstGeom prst="rect">
            <a:avLst/>
          </a:prstGeom>
          <a:noFill/>
        </p:spPr>
        <p:txBody>
          <a:bodyPr wrap="square" rtlCol="0">
            <a:spAutoFit/>
          </a:bodyPr>
          <a:lstStyle/>
          <a:p>
            <a:pPr algn="just"/>
            <a:r>
              <a:rPr lang="es-ES" sz="1400" dirty="0"/>
              <a:t>Aunque la mayoría de los hombres españoles afirman sentirse seguros cuando se acuestan con alguien, un 15% señala que siempre o casi siempre que se acuestan con alguien están inseguro y un 32% afirma tener esa sensación e inseguridad a veces. </a:t>
            </a:r>
          </a:p>
        </p:txBody>
      </p:sp>
      <p:sp>
        <p:nvSpPr>
          <p:cNvPr id="10" name="CuadroTexto 9">
            <a:extLst>
              <a:ext uri="{FF2B5EF4-FFF2-40B4-BE49-F238E27FC236}">
                <a16:creationId xmlns:a16="http://schemas.microsoft.com/office/drawing/2014/main" id="{137D4AD7-2A2C-4B47-BFBF-17F56AF98DC7}"/>
              </a:ext>
            </a:extLst>
          </p:cNvPr>
          <p:cNvSpPr txBox="1"/>
          <p:nvPr/>
        </p:nvSpPr>
        <p:spPr>
          <a:xfrm>
            <a:off x="9549350" y="2509944"/>
            <a:ext cx="2575560" cy="800219"/>
          </a:xfrm>
          <a:prstGeom prst="rect">
            <a:avLst/>
          </a:prstGeom>
          <a:noFill/>
        </p:spPr>
        <p:txBody>
          <a:bodyPr wrap="square" rtlCol="0">
            <a:spAutoFit/>
          </a:bodyPr>
          <a:lstStyle/>
          <a:p>
            <a:pPr algn="ctr"/>
            <a:r>
              <a:rPr lang="es-ES" dirty="0"/>
              <a:t>SIEMPRE + CASI SIEMPRE: </a:t>
            </a:r>
            <a:r>
              <a:rPr lang="es-ES" sz="2800" b="1" dirty="0">
                <a:latin typeface="Arial Black" panose="020B0A04020102020204" pitchFamily="34" charset="0"/>
              </a:rPr>
              <a:t>15,3%</a:t>
            </a:r>
            <a:endParaRPr lang="es-ES" b="1" dirty="0">
              <a:latin typeface="Arial Black" panose="020B0A04020102020204" pitchFamily="34" charset="0"/>
            </a:endParaRPr>
          </a:p>
        </p:txBody>
      </p:sp>
      <p:sp>
        <p:nvSpPr>
          <p:cNvPr id="11" name="CuadroTexto 10">
            <a:extLst>
              <a:ext uri="{FF2B5EF4-FFF2-40B4-BE49-F238E27FC236}">
                <a16:creationId xmlns:a16="http://schemas.microsoft.com/office/drawing/2014/main" id="{06A89F69-80B6-46E3-9F88-531B29D00230}"/>
              </a:ext>
            </a:extLst>
          </p:cNvPr>
          <p:cNvSpPr txBox="1"/>
          <p:nvPr/>
        </p:nvSpPr>
        <p:spPr>
          <a:xfrm>
            <a:off x="9791116" y="4946155"/>
            <a:ext cx="2341418" cy="800219"/>
          </a:xfrm>
          <a:prstGeom prst="rect">
            <a:avLst/>
          </a:prstGeom>
          <a:noFill/>
        </p:spPr>
        <p:txBody>
          <a:bodyPr wrap="square" rtlCol="0">
            <a:spAutoFit/>
          </a:bodyPr>
          <a:lstStyle/>
          <a:p>
            <a:pPr algn="ctr"/>
            <a:r>
              <a:rPr lang="es-ES" dirty="0"/>
              <a:t>CASI NUNCA+ NUNCA: </a:t>
            </a:r>
            <a:r>
              <a:rPr lang="es-ES" sz="2800" b="1" dirty="0">
                <a:latin typeface="Arial Black" panose="020B0A04020102020204" pitchFamily="34" charset="0"/>
              </a:rPr>
              <a:t>53,9%</a:t>
            </a:r>
          </a:p>
        </p:txBody>
      </p:sp>
    </p:spTree>
    <p:extLst>
      <p:ext uri="{BB962C8B-B14F-4D97-AF65-F5344CB8AC3E}">
        <p14:creationId xmlns:p14="http://schemas.microsoft.com/office/powerpoint/2010/main" val="640052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42</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5248445" y="5983432"/>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624114" y="1219200"/>
            <a:ext cx="11383726" cy="523220"/>
          </a:xfrm>
          <a:prstGeom prst="rect">
            <a:avLst/>
          </a:prstGeom>
          <a:noFill/>
        </p:spPr>
        <p:txBody>
          <a:bodyPr wrap="square" rtlCol="0">
            <a:spAutoFit/>
          </a:bodyPr>
          <a:lstStyle/>
          <a:p>
            <a:pPr algn="just"/>
            <a:r>
              <a:rPr lang="es-ES" sz="1400" dirty="0"/>
              <a:t>Los jóvenes de entre 16 y 24 años son los que declaran estar más inseguros cuando se acuestan con alguien, descendiendo dicha inseguridad a medida que aumenta la edad de los hombres.</a:t>
            </a:r>
          </a:p>
        </p:txBody>
      </p:sp>
      <p:graphicFrame>
        <p:nvGraphicFramePr>
          <p:cNvPr id="10" name="Tabla 9">
            <a:extLst>
              <a:ext uri="{FF2B5EF4-FFF2-40B4-BE49-F238E27FC236}">
                <a16:creationId xmlns:a16="http://schemas.microsoft.com/office/drawing/2014/main" id="{F1FA2931-10FE-40B2-9C83-D35E2C709D41}"/>
              </a:ext>
            </a:extLst>
          </p:cNvPr>
          <p:cNvGraphicFramePr>
            <a:graphicFrameLocks noGrp="1"/>
          </p:cNvGraphicFramePr>
          <p:nvPr>
            <p:extLst>
              <p:ext uri="{D42A27DB-BD31-4B8C-83A1-F6EECF244321}">
                <p14:modId xmlns:p14="http://schemas.microsoft.com/office/powerpoint/2010/main" val="2979688101"/>
              </p:ext>
            </p:extLst>
          </p:nvPr>
        </p:nvGraphicFramePr>
        <p:xfrm>
          <a:off x="624114" y="1985277"/>
          <a:ext cx="11096827" cy="3692776"/>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585261">
                  <a:extLst>
                    <a:ext uri="{9D8B030D-6E8A-4147-A177-3AD203B41FA5}">
                      <a16:colId xmlns:a16="http://schemas.microsoft.com/office/drawing/2014/main" val="512689020"/>
                    </a:ext>
                  </a:extLst>
                </a:gridCol>
                <a:gridCol w="1585261">
                  <a:extLst>
                    <a:ext uri="{9D8B030D-6E8A-4147-A177-3AD203B41FA5}">
                      <a16:colId xmlns:a16="http://schemas.microsoft.com/office/drawing/2014/main" val="4213793513"/>
                    </a:ext>
                  </a:extLst>
                </a:gridCol>
                <a:gridCol w="1585261">
                  <a:extLst>
                    <a:ext uri="{9D8B030D-6E8A-4147-A177-3AD203B41FA5}">
                      <a16:colId xmlns:a16="http://schemas.microsoft.com/office/drawing/2014/main" val="1469429616"/>
                    </a:ext>
                  </a:extLst>
                </a:gridCol>
                <a:gridCol w="1585261">
                  <a:extLst>
                    <a:ext uri="{9D8B030D-6E8A-4147-A177-3AD203B41FA5}">
                      <a16:colId xmlns:a16="http://schemas.microsoft.com/office/drawing/2014/main" val="2433300626"/>
                    </a:ext>
                  </a:extLst>
                </a:gridCol>
                <a:gridCol w="1585261">
                  <a:extLst>
                    <a:ext uri="{9D8B030D-6E8A-4147-A177-3AD203B41FA5}">
                      <a16:colId xmlns:a16="http://schemas.microsoft.com/office/drawing/2014/main" val="2289185770"/>
                    </a:ext>
                  </a:extLst>
                </a:gridCol>
                <a:gridCol w="1585261">
                  <a:extLst>
                    <a:ext uri="{9D8B030D-6E8A-4147-A177-3AD203B41FA5}">
                      <a16:colId xmlns:a16="http://schemas.microsoft.com/office/drawing/2014/main" val="713186679"/>
                    </a:ext>
                  </a:extLst>
                </a:gridCol>
                <a:gridCol w="1585261">
                  <a:extLst>
                    <a:ext uri="{9D8B030D-6E8A-4147-A177-3AD203B41FA5}">
                      <a16:colId xmlns:a16="http://schemas.microsoft.com/office/drawing/2014/main" val="480125216"/>
                    </a:ext>
                  </a:extLst>
                </a:gridCol>
              </a:tblGrid>
              <a:tr h="496666">
                <a:tc>
                  <a:txBody>
                    <a:bodyPr/>
                    <a:lstStyle/>
                    <a:p>
                      <a:pPr algn="ctr" fontAlgn="b"/>
                      <a:endParaRPr lang="es-ES" sz="105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16-24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25-34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35-44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45-54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55-65 años</a:t>
                      </a:r>
                    </a:p>
                  </a:txBody>
                  <a:tcPr marL="9525" marR="9525" marT="9525" marB="0" anchor="ctr">
                    <a:solidFill>
                      <a:schemeClr val="tx2"/>
                    </a:solidFill>
                  </a:tcPr>
                </a:tc>
                <a:extLst>
                  <a:ext uri="{0D108BD9-81ED-4DB2-BD59-A6C34878D82A}">
                    <a16:rowId xmlns:a16="http://schemas.microsoft.com/office/drawing/2014/main" val="1954678773"/>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Siempre</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4,1%</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7,4%</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4,8%</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4,5%</a:t>
                      </a:r>
                    </a:p>
                  </a:txBody>
                  <a:tcPr marL="9525" marR="9525" marT="9525" marB="0" anchor="ctr">
                    <a:noFill/>
                  </a:tcPr>
                </a:tc>
                <a:extLst>
                  <a:ext uri="{0D108BD9-81ED-4DB2-BD59-A6C34878D82A}">
                    <a16:rowId xmlns:a16="http://schemas.microsoft.com/office/drawing/2014/main" val="4050687424"/>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Casi Siempre</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10,2%</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13,4%</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14,9%</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10,4%</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6,6%</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6,4%</a:t>
                      </a:r>
                    </a:p>
                  </a:txBody>
                  <a:tcPr marL="9525" marR="9525" marT="9525" marB="0" anchor="ctr">
                    <a:noFill/>
                  </a:tcPr>
                </a:tc>
                <a:extLst>
                  <a:ext uri="{0D108BD9-81ED-4DB2-BD59-A6C34878D82A}">
                    <a16:rowId xmlns:a16="http://schemas.microsoft.com/office/drawing/2014/main" val="816817818"/>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SIEMPRE+ CASI SIEMPRE</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14,3%</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20,8%</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19,7%</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12,7%</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9,9%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10,9%</a:t>
                      </a:r>
                    </a:p>
                  </a:txBody>
                  <a:tcPr marL="9525" marR="9525" marT="9525" marB="0" anchor="ctr">
                    <a:solidFill>
                      <a:schemeClr val="accent4">
                        <a:lumMod val="60000"/>
                        <a:lumOff val="40000"/>
                      </a:schemeClr>
                    </a:solidFill>
                  </a:tcPr>
                </a:tc>
                <a:extLst>
                  <a:ext uri="{0D108BD9-81ED-4DB2-BD59-A6C34878D82A}">
                    <a16:rowId xmlns:a16="http://schemas.microsoft.com/office/drawing/2014/main" val="4038370959"/>
                  </a:ext>
                </a:extLst>
              </a:tr>
              <a:tr h="435463">
                <a:tc>
                  <a:txBody>
                    <a:bodyPr/>
                    <a:lstStyle/>
                    <a:p>
                      <a:pPr algn="l"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A veces</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31,7%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34,7%</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30,5%</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30,6%</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32,3%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31,8%</a:t>
                      </a:r>
                    </a:p>
                  </a:txBody>
                  <a:tcPr marL="9525" marR="9525" marT="9525" marB="0" anchor="ctr">
                    <a:noFill/>
                  </a:tcPr>
                </a:tc>
                <a:extLst>
                  <a:ext uri="{0D108BD9-81ED-4DB2-BD59-A6C34878D82A}">
                    <a16:rowId xmlns:a16="http://schemas.microsoft.com/office/drawing/2014/main" val="3096074807"/>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Casi nunca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28,8%</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24,3%</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31,7%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30,4%</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27,5%</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28,1%</a:t>
                      </a:r>
                    </a:p>
                  </a:txBody>
                  <a:tcPr marL="9525" marR="9525" marT="9525" marB="0" anchor="ctr">
                    <a:noFill/>
                  </a:tcPr>
                </a:tc>
                <a:extLst>
                  <a:ext uri="{0D108BD9-81ED-4DB2-BD59-A6C34878D82A}">
                    <a16:rowId xmlns:a16="http://schemas.microsoft.com/office/drawing/2014/main" val="1176495665"/>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Nunca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25,1%</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20,3%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18,1%</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26,2%</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30,2%</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29,2%</a:t>
                      </a:r>
                    </a:p>
                  </a:txBody>
                  <a:tcPr marL="9525" marR="9525" marT="9525" marB="0" anchor="ctr">
                    <a:noFill/>
                  </a:tcPr>
                </a:tc>
                <a:extLst>
                  <a:ext uri="{0D108BD9-81ED-4DB2-BD59-A6C34878D82A}">
                    <a16:rowId xmlns:a16="http://schemas.microsoft.com/office/drawing/2014/main" val="2616702204"/>
                  </a:ext>
                </a:extLst>
              </a:tr>
              <a:tr h="465209">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CASI NUNCA+ NUNCA</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53,9%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44,6%</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49,8%</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56,6%</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57,7%</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57,3%</a:t>
                      </a:r>
                    </a:p>
                  </a:txBody>
                  <a:tcPr marL="9525" marR="9525" marT="9525" marB="0" anchor="ctr">
                    <a:solidFill>
                      <a:schemeClr val="accent4">
                        <a:lumMod val="60000"/>
                        <a:lumOff val="40000"/>
                      </a:schemeClr>
                    </a:solidFill>
                  </a:tcPr>
                </a:tc>
                <a:extLst>
                  <a:ext uri="{0D108BD9-81ED-4DB2-BD59-A6C34878D82A}">
                    <a16:rowId xmlns:a16="http://schemas.microsoft.com/office/drawing/2014/main" val="885406263"/>
                  </a:ext>
                </a:extLst>
              </a:tr>
            </a:tbl>
          </a:graphicData>
        </a:graphic>
      </p:graphicFrame>
      <p:sp>
        <p:nvSpPr>
          <p:cNvPr id="8" name="Título 1">
            <a:extLst>
              <a:ext uri="{FF2B5EF4-FFF2-40B4-BE49-F238E27FC236}">
                <a16:creationId xmlns:a16="http://schemas.microsoft.com/office/drawing/2014/main" id="{0F5343A4-4E07-4275-AFCE-58DF4D82E9D0}"/>
              </a:ext>
            </a:extLst>
          </p:cNvPr>
          <p:cNvSpPr>
            <a:spLocks noGrp="1"/>
          </p:cNvSpPr>
          <p:nvPr>
            <p:ph type="title"/>
          </p:nvPr>
        </p:nvSpPr>
        <p:spPr>
          <a:xfrm>
            <a:off x="1489970" y="25566"/>
            <a:ext cx="8031401" cy="562168"/>
          </a:xfrm>
        </p:spPr>
        <p:txBody>
          <a:bodyPr>
            <a:noAutofit/>
          </a:bodyPr>
          <a:lstStyle/>
          <a:p>
            <a:pPr algn="ctr">
              <a:lnSpc>
                <a:spcPct val="100000"/>
              </a:lnSpc>
            </a:pPr>
            <a:r>
              <a:rPr lang="es-ES" sz="2400" b="1" dirty="0">
                <a:latin typeface="Aharoni" panose="02010803020104030203" pitchFamily="2" charset="-79"/>
                <a:ea typeface="+mn-ea"/>
                <a:cs typeface="Aharoni" panose="02010803020104030203" pitchFamily="2" charset="-79"/>
              </a:rPr>
              <a:t>Se siente inseguro cuando se acuesta con alguien</a:t>
            </a:r>
          </a:p>
        </p:txBody>
      </p:sp>
      <p:sp>
        <p:nvSpPr>
          <p:cNvPr id="12" name="CuadroTexto 11">
            <a:extLst>
              <a:ext uri="{FF2B5EF4-FFF2-40B4-BE49-F238E27FC236}">
                <a16:creationId xmlns:a16="http://schemas.microsoft.com/office/drawing/2014/main" id="{B3B0E802-0A1F-4C65-9675-A14B863AFF05}"/>
              </a:ext>
            </a:extLst>
          </p:cNvPr>
          <p:cNvSpPr txBox="1"/>
          <p:nvPr/>
        </p:nvSpPr>
        <p:spPr>
          <a:xfrm>
            <a:off x="184161" y="6548540"/>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10 - ¿Sueles sentirte inseguro cuando te acuestas con alguien? </a:t>
            </a:r>
            <a:endParaRPr lang="es-ES" sz="100" dirty="0">
              <a:latin typeface="Segoe UI Symbol" panose="020B0502040204020203" pitchFamily="34" charset="0"/>
              <a:ea typeface="Segoe UI Symbol" panose="020B0502040204020203" pitchFamily="34" charset="0"/>
            </a:endParaRPr>
          </a:p>
        </p:txBody>
      </p:sp>
      <p:sp>
        <p:nvSpPr>
          <p:cNvPr id="11" name="Elipse 10">
            <a:extLst>
              <a:ext uri="{FF2B5EF4-FFF2-40B4-BE49-F238E27FC236}">
                <a16:creationId xmlns:a16="http://schemas.microsoft.com/office/drawing/2014/main" id="{E5B0158A-B547-4B2A-8A07-722EED0E4E3E}"/>
              </a:ext>
            </a:extLst>
          </p:cNvPr>
          <p:cNvSpPr/>
          <p:nvPr/>
        </p:nvSpPr>
        <p:spPr>
          <a:xfrm>
            <a:off x="4153781" y="3402627"/>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9F7648B4-A116-460D-9BBD-0BF0DF55407D}"/>
              </a:ext>
            </a:extLst>
          </p:cNvPr>
          <p:cNvSpPr/>
          <p:nvPr/>
        </p:nvSpPr>
        <p:spPr>
          <a:xfrm>
            <a:off x="8853060" y="5196897"/>
            <a:ext cx="858982" cy="4225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02821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43</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2918494611"/>
              </p:ext>
            </p:extLst>
          </p:nvPr>
        </p:nvGraphicFramePr>
        <p:xfrm>
          <a:off x="4655123" y="197818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219200"/>
            <a:ext cx="6604566" cy="954107"/>
          </a:xfrm>
          <a:prstGeom prst="rect">
            <a:avLst/>
          </a:prstGeom>
          <a:noFill/>
        </p:spPr>
        <p:txBody>
          <a:bodyPr wrap="square" rtlCol="0">
            <a:spAutoFit/>
          </a:bodyPr>
          <a:lstStyle/>
          <a:p>
            <a:pPr algn="just"/>
            <a:r>
              <a:rPr lang="es-ES" sz="1400" dirty="0"/>
              <a:t>Los casados están más seguros cuando se acuestan con alguien que los solteros o separados. El 58% de los primeros declara que nunca o casi nunca se han sentido inseguros cuando se iban a la cama con otra persona, porcentaje que desciende hasta el 47% en el caso de los solteros. </a:t>
            </a:r>
          </a:p>
        </p:txBody>
      </p:sp>
      <p:sp>
        <p:nvSpPr>
          <p:cNvPr id="12" name="Título 1">
            <a:extLst>
              <a:ext uri="{FF2B5EF4-FFF2-40B4-BE49-F238E27FC236}">
                <a16:creationId xmlns:a16="http://schemas.microsoft.com/office/drawing/2014/main" id="{72A34AA5-B24C-415C-BC9F-B47503180DC3}"/>
              </a:ext>
            </a:extLst>
          </p:cNvPr>
          <p:cNvSpPr txBox="1">
            <a:spLocks/>
          </p:cNvSpPr>
          <p:nvPr/>
        </p:nvSpPr>
        <p:spPr>
          <a:xfrm>
            <a:off x="4625056" y="88858"/>
            <a:ext cx="6866793" cy="562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000" b="1">
                <a:latin typeface="Aharoni" panose="02010803020104030203" pitchFamily="2" charset="-79"/>
                <a:ea typeface="+mn-ea"/>
                <a:cs typeface="Aharoni" panose="02010803020104030203" pitchFamily="2" charset="-79"/>
              </a:rPr>
              <a:t>Se siente inseguro cuando se acuesta con alguien</a:t>
            </a:r>
            <a:endParaRPr lang="es-ES" sz="2000" b="1" dirty="0">
              <a:latin typeface="Aharoni" panose="02010803020104030203" pitchFamily="2" charset="-79"/>
              <a:ea typeface="+mn-ea"/>
              <a:cs typeface="Aharoni" panose="02010803020104030203" pitchFamily="2" charset="-79"/>
            </a:endParaRPr>
          </a:p>
        </p:txBody>
      </p:sp>
      <p:sp>
        <p:nvSpPr>
          <p:cNvPr id="13" name="CuadroTexto 12">
            <a:extLst>
              <a:ext uri="{FF2B5EF4-FFF2-40B4-BE49-F238E27FC236}">
                <a16:creationId xmlns:a16="http://schemas.microsoft.com/office/drawing/2014/main" id="{E74862C7-8A57-4CA8-A2AF-2BA03DAC8B9D}"/>
              </a:ext>
            </a:extLst>
          </p:cNvPr>
          <p:cNvSpPr txBox="1"/>
          <p:nvPr/>
        </p:nvSpPr>
        <p:spPr>
          <a:xfrm>
            <a:off x="5021336" y="6478472"/>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10 - ¿Sueles sentirte inseguro cuando te acuestas con alguien? </a:t>
            </a:r>
            <a:endParaRPr lang="es-ES" sz="100" dirty="0">
              <a:latin typeface="Segoe UI Symbol" panose="020B0502040204020203" pitchFamily="34" charset="0"/>
              <a:ea typeface="Segoe UI Symbol" panose="020B0502040204020203" pitchFamily="34" charset="0"/>
            </a:endParaRPr>
          </a:p>
        </p:txBody>
      </p:sp>
      <p:sp>
        <p:nvSpPr>
          <p:cNvPr id="14" name="CuadroTexto 13">
            <a:extLst>
              <a:ext uri="{FF2B5EF4-FFF2-40B4-BE49-F238E27FC236}">
                <a16:creationId xmlns:a16="http://schemas.microsoft.com/office/drawing/2014/main" id="{EC34330A-EE19-45AD-A1D8-55F6CC4E20E7}"/>
              </a:ext>
            </a:extLst>
          </p:cNvPr>
          <p:cNvSpPr txBox="1"/>
          <p:nvPr/>
        </p:nvSpPr>
        <p:spPr>
          <a:xfrm>
            <a:off x="8967942" y="2114731"/>
            <a:ext cx="3224057" cy="800219"/>
          </a:xfrm>
          <a:prstGeom prst="rect">
            <a:avLst/>
          </a:prstGeom>
          <a:noFill/>
        </p:spPr>
        <p:txBody>
          <a:bodyPr wrap="square" rtlCol="0">
            <a:spAutoFit/>
          </a:bodyPr>
          <a:lstStyle/>
          <a:p>
            <a:pPr algn="ctr"/>
            <a:r>
              <a:rPr lang="es-ES" dirty="0"/>
              <a:t>SIEMPRE + CASI SIEMPRE: </a:t>
            </a:r>
            <a:r>
              <a:rPr lang="es-ES" sz="2800" b="1" dirty="0">
                <a:solidFill>
                  <a:schemeClr val="accent3">
                    <a:lumMod val="60000"/>
                    <a:lumOff val="40000"/>
                  </a:schemeClr>
                </a:solidFill>
                <a:latin typeface="Arial Black" panose="020B0A04020102020204" pitchFamily="34" charset="0"/>
              </a:rPr>
              <a:t>13,0% </a:t>
            </a:r>
            <a:r>
              <a:rPr lang="es-ES" b="1" dirty="0">
                <a:latin typeface="Arial Black" panose="020B0A04020102020204" pitchFamily="34" charset="0"/>
              </a:rPr>
              <a:t>vs</a:t>
            </a:r>
            <a:r>
              <a:rPr lang="es-ES" sz="2800" b="1" dirty="0">
                <a:solidFill>
                  <a:schemeClr val="accent3">
                    <a:lumMod val="60000"/>
                    <a:lumOff val="40000"/>
                  </a:schemeClr>
                </a:solidFill>
                <a:latin typeface="Arial Black" panose="020B0A04020102020204" pitchFamily="34" charset="0"/>
              </a:rPr>
              <a:t> </a:t>
            </a:r>
            <a:r>
              <a:rPr lang="es-ES" sz="2800" b="1" dirty="0">
                <a:solidFill>
                  <a:schemeClr val="accent6">
                    <a:lumMod val="75000"/>
                  </a:schemeClr>
                </a:solidFill>
                <a:latin typeface="Arial Black" panose="020B0A04020102020204" pitchFamily="34" charset="0"/>
              </a:rPr>
              <a:t>16,4%</a:t>
            </a:r>
            <a:endParaRPr lang="es-ES" b="1" dirty="0">
              <a:solidFill>
                <a:schemeClr val="accent6">
                  <a:lumMod val="75000"/>
                </a:schemeClr>
              </a:solidFill>
              <a:latin typeface="Arial Black" panose="020B0A04020102020204" pitchFamily="34" charset="0"/>
            </a:endParaRPr>
          </a:p>
        </p:txBody>
      </p:sp>
      <p:sp>
        <p:nvSpPr>
          <p:cNvPr id="15" name="CuadroTexto 14">
            <a:extLst>
              <a:ext uri="{FF2B5EF4-FFF2-40B4-BE49-F238E27FC236}">
                <a16:creationId xmlns:a16="http://schemas.microsoft.com/office/drawing/2014/main" id="{BD0A3A15-E836-4061-8460-085DE5A546AD}"/>
              </a:ext>
            </a:extLst>
          </p:cNvPr>
          <p:cNvSpPr txBox="1"/>
          <p:nvPr/>
        </p:nvSpPr>
        <p:spPr>
          <a:xfrm>
            <a:off x="9120346" y="4996615"/>
            <a:ext cx="3224057" cy="1231106"/>
          </a:xfrm>
          <a:prstGeom prst="rect">
            <a:avLst/>
          </a:prstGeom>
          <a:noFill/>
        </p:spPr>
        <p:txBody>
          <a:bodyPr wrap="square" rtlCol="0">
            <a:spAutoFit/>
          </a:bodyPr>
          <a:lstStyle/>
          <a:p>
            <a:pPr algn="ctr"/>
            <a:r>
              <a:rPr lang="es-ES" dirty="0"/>
              <a:t>NUNCA + CASI NUNCA: </a:t>
            </a:r>
          </a:p>
          <a:p>
            <a:pPr algn="ctr"/>
            <a:r>
              <a:rPr lang="es-ES" sz="2800" b="1" dirty="0">
                <a:solidFill>
                  <a:schemeClr val="accent3">
                    <a:lumMod val="60000"/>
                    <a:lumOff val="40000"/>
                  </a:schemeClr>
                </a:solidFill>
                <a:latin typeface="Arial Black" panose="020B0A04020102020204" pitchFamily="34" charset="0"/>
              </a:rPr>
              <a:t>57,9%</a:t>
            </a:r>
            <a:r>
              <a:rPr lang="es-ES" sz="2800" b="1" dirty="0">
                <a:latin typeface="Arial Black" panose="020B0A04020102020204" pitchFamily="34" charset="0"/>
              </a:rPr>
              <a:t> </a:t>
            </a:r>
            <a:r>
              <a:rPr lang="es-ES" b="1" dirty="0">
                <a:latin typeface="Arial Black" panose="020B0A04020102020204" pitchFamily="34" charset="0"/>
              </a:rPr>
              <a:t>vs</a:t>
            </a:r>
            <a:r>
              <a:rPr lang="es-ES" sz="2800" b="1" dirty="0">
                <a:latin typeface="Arial Black" panose="020B0A04020102020204" pitchFamily="34" charset="0"/>
              </a:rPr>
              <a:t> </a:t>
            </a:r>
            <a:r>
              <a:rPr lang="es-ES" sz="2800" b="1" dirty="0">
                <a:solidFill>
                  <a:schemeClr val="accent6">
                    <a:lumMod val="75000"/>
                  </a:schemeClr>
                </a:solidFill>
                <a:latin typeface="Arial Black" panose="020B0A04020102020204" pitchFamily="34" charset="0"/>
              </a:rPr>
              <a:t>46,7%</a:t>
            </a:r>
          </a:p>
        </p:txBody>
      </p:sp>
    </p:spTree>
    <p:extLst>
      <p:ext uri="{BB962C8B-B14F-4D97-AF65-F5344CB8AC3E}">
        <p14:creationId xmlns:p14="http://schemas.microsoft.com/office/powerpoint/2010/main" val="1171655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44</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5248445" y="5983432"/>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624114" y="983671"/>
            <a:ext cx="11383726" cy="738664"/>
          </a:xfrm>
          <a:prstGeom prst="rect">
            <a:avLst/>
          </a:prstGeom>
          <a:noFill/>
        </p:spPr>
        <p:txBody>
          <a:bodyPr wrap="square" rtlCol="0">
            <a:spAutoFit/>
          </a:bodyPr>
          <a:lstStyle/>
          <a:p>
            <a:pPr algn="just"/>
            <a:r>
              <a:rPr lang="es-ES" sz="1400" dirty="0"/>
              <a:t>Parece que la inseguridades a la hora de acostarse con otra persona dependen de la CCAA. Los catalanes, en general son los que se muestran siempre o casi siempre más inseguros que el resto de españoles, mientras que los andaluces son los que, en mayor proporción, declaran no sentirte inseguros a la hora de acostarse con alguien. </a:t>
            </a:r>
          </a:p>
        </p:txBody>
      </p:sp>
      <p:graphicFrame>
        <p:nvGraphicFramePr>
          <p:cNvPr id="10" name="Tabla 9">
            <a:extLst>
              <a:ext uri="{FF2B5EF4-FFF2-40B4-BE49-F238E27FC236}">
                <a16:creationId xmlns:a16="http://schemas.microsoft.com/office/drawing/2014/main" id="{F1FA2931-10FE-40B2-9C83-D35E2C709D41}"/>
              </a:ext>
            </a:extLst>
          </p:cNvPr>
          <p:cNvGraphicFramePr>
            <a:graphicFrameLocks noGrp="1"/>
          </p:cNvGraphicFramePr>
          <p:nvPr>
            <p:extLst>
              <p:ext uri="{D42A27DB-BD31-4B8C-83A1-F6EECF244321}">
                <p14:modId xmlns:p14="http://schemas.microsoft.com/office/powerpoint/2010/main" val="161207495"/>
              </p:ext>
            </p:extLst>
          </p:nvPr>
        </p:nvGraphicFramePr>
        <p:xfrm>
          <a:off x="624114" y="1985277"/>
          <a:ext cx="11096827" cy="3754275"/>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585261">
                  <a:extLst>
                    <a:ext uri="{9D8B030D-6E8A-4147-A177-3AD203B41FA5}">
                      <a16:colId xmlns:a16="http://schemas.microsoft.com/office/drawing/2014/main" val="512689020"/>
                    </a:ext>
                  </a:extLst>
                </a:gridCol>
                <a:gridCol w="1585261">
                  <a:extLst>
                    <a:ext uri="{9D8B030D-6E8A-4147-A177-3AD203B41FA5}">
                      <a16:colId xmlns:a16="http://schemas.microsoft.com/office/drawing/2014/main" val="4213793513"/>
                    </a:ext>
                  </a:extLst>
                </a:gridCol>
                <a:gridCol w="1585261">
                  <a:extLst>
                    <a:ext uri="{9D8B030D-6E8A-4147-A177-3AD203B41FA5}">
                      <a16:colId xmlns:a16="http://schemas.microsoft.com/office/drawing/2014/main" val="1469429616"/>
                    </a:ext>
                  </a:extLst>
                </a:gridCol>
                <a:gridCol w="1585261">
                  <a:extLst>
                    <a:ext uri="{9D8B030D-6E8A-4147-A177-3AD203B41FA5}">
                      <a16:colId xmlns:a16="http://schemas.microsoft.com/office/drawing/2014/main" val="2433300626"/>
                    </a:ext>
                  </a:extLst>
                </a:gridCol>
                <a:gridCol w="1585261">
                  <a:extLst>
                    <a:ext uri="{9D8B030D-6E8A-4147-A177-3AD203B41FA5}">
                      <a16:colId xmlns:a16="http://schemas.microsoft.com/office/drawing/2014/main" val="2289185770"/>
                    </a:ext>
                  </a:extLst>
                </a:gridCol>
                <a:gridCol w="1585261">
                  <a:extLst>
                    <a:ext uri="{9D8B030D-6E8A-4147-A177-3AD203B41FA5}">
                      <a16:colId xmlns:a16="http://schemas.microsoft.com/office/drawing/2014/main" val="713186679"/>
                    </a:ext>
                  </a:extLst>
                </a:gridCol>
                <a:gridCol w="1585261">
                  <a:extLst>
                    <a:ext uri="{9D8B030D-6E8A-4147-A177-3AD203B41FA5}">
                      <a16:colId xmlns:a16="http://schemas.microsoft.com/office/drawing/2014/main" val="480125216"/>
                    </a:ext>
                  </a:extLst>
                </a:gridCol>
              </a:tblGrid>
              <a:tr h="496666">
                <a:tc>
                  <a:txBody>
                    <a:bodyPr/>
                    <a:lstStyle/>
                    <a:p>
                      <a:pPr algn="ctr" fontAlgn="b"/>
                      <a:endParaRPr lang="es-ES" sz="105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Andalucía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Cataluña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Valenciana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de Madrid</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Resto</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extLst>
                  <a:ext uri="{0D108BD9-81ED-4DB2-BD59-A6C34878D82A}">
                    <a16:rowId xmlns:a16="http://schemas.microsoft.com/office/drawing/2014/main" val="1954678773"/>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Siempre</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4,1%</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5,6%</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4,2%</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1,2%</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4,3%</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4,2%</a:t>
                      </a:r>
                    </a:p>
                  </a:txBody>
                  <a:tcPr marL="9525" marR="9525" marT="9525" marB="0" anchor="ctr">
                    <a:noFill/>
                  </a:tcPr>
                </a:tc>
                <a:extLst>
                  <a:ext uri="{0D108BD9-81ED-4DB2-BD59-A6C34878D82A}">
                    <a16:rowId xmlns:a16="http://schemas.microsoft.com/office/drawing/2014/main" val="4050687424"/>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Casi Siempre</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10,2%</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8,1%</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12,5%</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8,6%</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8,6%</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11,1%</a:t>
                      </a:r>
                    </a:p>
                  </a:txBody>
                  <a:tcPr marL="9525" marR="9525" marT="9525" marB="0" anchor="ctr">
                    <a:noFill/>
                  </a:tcPr>
                </a:tc>
                <a:extLst>
                  <a:ext uri="{0D108BD9-81ED-4DB2-BD59-A6C34878D82A}">
                    <a16:rowId xmlns:a16="http://schemas.microsoft.com/office/drawing/2014/main" val="816817818"/>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SIEMPRE+ CASI SIEMPRE</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14,3%</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13,7%</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16,7%</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9,8%</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12,9%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15,3%</a:t>
                      </a:r>
                    </a:p>
                  </a:txBody>
                  <a:tcPr marL="9525" marR="9525" marT="9525" marB="0" anchor="ctr">
                    <a:solidFill>
                      <a:schemeClr val="accent4">
                        <a:lumMod val="60000"/>
                        <a:lumOff val="40000"/>
                      </a:schemeClr>
                    </a:solidFill>
                  </a:tcPr>
                </a:tc>
                <a:extLst>
                  <a:ext uri="{0D108BD9-81ED-4DB2-BD59-A6C34878D82A}">
                    <a16:rowId xmlns:a16="http://schemas.microsoft.com/office/drawing/2014/main" val="4038370959"/>
                  </a:ext>
                </a:extLst>
              </a:tr>
              <a:tr h="435463">
                <a:tc>
                  <a:txBody>
                    <a:bodyPr/>
                    <a:lstStyle/>
                    <a:p>
                      <a:pPr algn="l"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A veces</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31,7%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30,7%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32,1%</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37,7%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33,5%</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29,9%</a:t>
                      </a:r>
                    </a:p>
                  </a:txBody>
                  <a:tcPr marL="9525" marR="9525" marT="9525" marB="0" anchor="ctr">
                    <a:noFill/>
                  </a:tcPr>
                </a:tc>
                <a:extLst>
                  <a:ext uri="{0D108BD9-81ED-4DB2-BD59-A6C34878D82A}">
                    <a16:rowId xmlns:a16="http://schemas.microsoft.com/office/drawing/2014/main" val="3096074807"/>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Casi nunca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28,8%</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30,4%</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26,3%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27,8%</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28,7%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29,4%</a:t>
                      </a:r>
                    </a:p>
                  </a:txBody>
                  <a:tcPr marL="9525" marR="9525" marT="9525" marB="0" anchor="ctr">
                    <a:noFill/>
                  </a:tcPr>
                </a:tc>
                <a:extLst>
                  <a:ext uri="{0D108BD9-81ED-4DB2-BD59-A6C34878D82A}">
                    <a16:rowId xmlns:a16="http://schemas.microsoft.com/office/drawing/2014/main" val="1176495665"/>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Nunca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25,1%</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25,2%</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25,0%</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24,7%</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24,9%</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25,4%</a:t>
                      </a:r>
                    </a:p>
                  </a:txBody>
                  <a:tcPr marL="9525" marR="9525" marT="9525" marB="0" anchor="ctr">
                    <a:noFill/>
                  </a:tcPr>
                </a:tc>
                <a:extLst>
                  <a:ext uri="{0D108BD9-81ED-4DB2-BD59-A6C34878D82A}">
                    <a16:rowId xmlns:a16="http://schemas.microsoft.com/office/drawing/2014/main" val="2616702204"/>
                  </a:ext>
                </a:extLst>
              </a:tr>
              <a:tr h="465209">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CASI NUNCA+ NUNCA</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53,9%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55,6%</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51,3%</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52,5%</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53,6%</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54,8%</a:t>
                      </a:r>
                    </a:p>
                  </a:txBody>
                  <a:tcPr marL="9525" marR="9525" marT="9525" marB="0" anchor="ctr">
                    <a:solidFill>
                      <a:schemeClr val="accent4">
                        <a:lumMod val="60000"/>
                        <a:lumOff val="40000"/>
                      </a:schemeClr>
                    </a:solidFill>
                  </a:tcPr>
                </a:tc>
                <a:extLst>
                  <a:ext uri="{0D108BD9-81ED-4DB2-BD59-A6C34878D82A}">
                    <a16:rowId xmlns:a16="http://schemas.microsoft.com/office/drawing/2014/main" val="885406263"/>
                  </a:ext>
                </a:extLst>
              </a:tr>
            </a:tbl>
          </a:graphicData>
        </a:graphic>
      </p:graphicFrame>
      <p:sp>
        <p:nvSpPr>
          <p:cNvPr id="8" name="Título 1">
            <a:extLst>
              <a:ext uri="{FF2B5EF4-FFF2-40B4-BE49-F238E27FC236}">
                <a16:creationId xmlns:a16="http://schemas.microsoft.com/office/drawing/2014/main" id="{0F5343A4-4E07-4275-AFCE-58DF4D82E9D0}"/>
              </a:ext>
            </a:extLst>
          </p:cNvPr>
          <p:cNvSpPr>
            <a:spLocks noGrp="1"/>
          </p:cNvSpPr>
          <p:nvPr>
            <p:ph type="title"/>
          </p:nvPr>
        </p:nvSpPr>
        <p:spPr>
          <a:xfrm>
            <a:off x="1489970" y="25566"/>
            <a:ext cx="8031401" cy="562168"/>
          </a:xfrm>
        </p:spPr>
        <p:txBody>
          <a:bodyPr>
            <a:noAutofit/>
          </a:bodyPr>
          <a:lstStyle/>
          <a:p>
            <a:pPr algn="ctr">
              <a:lnSpc>
                <a:spcPct val="100000"/>
              </a:lnSpc>
            </a:pPr>
            <a:r>
              <a:rPr lang="es-ES" sz="2400" b="1" dirty="0">
                <a:latin typeface="Aharoni" panose="02010803020104030203" pitchFamily="2" charset="-79"/>
                <a:ea typeface="+mn-ea"/>
                <a:cs typeface="Aharoni" panose="02010803020104030203" pitchFamily="2" charset="-79"/>
              </a:rPr>
              <a:t>Se siente inseguro cuando se acuesta con alguien</a:t>
            </a:r>
          </a:p>
        </p:txBody>
      </p:sp>
      <p:sp>
        <p:nvSpPr>
          <p:cNvPr id="12" name="CuadroTexto 11">
            <a:extLst>
              <a:ext uri="{FF2B5EF4-FFF2-40B4-BE49-F238E27FC236}">
                <a16:creationId xmlns:a16="http://schemas.microsoft.com/office/drawing/2014/main" id="{B3B0E802-0A1F-4C65-9675-A14B863AFF05}"/>
              </a:ext>
            </a:extLst>
          </p:cNvPr>
          <p:cNvSpPr txBox="1"/>
          <p:nvPr/>
        </p:nvSpPr>
        <p:spPr>
          <a:xfrm>
            <a:off x="184161" y="6548540"/>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10 - ¿Sueles sentirte inseguro cuando te acuestas con alguien? </a:t>
            </a:r>
            <a:endParaRPr lang="es-ES" sz="100" dirty="0">
              <a:latin typeface="Segoe UI Symbol" panose="020B0502040204020203" pitchFamily="34" charset="0"/>
              <a:ea typeface="Segoe UI Symbol" panose="020B0502040204020203" pitchFamily="34" charset="0"/>
            </a:endParaRPr>
          </a:p>
        </p:txBody>
      </p:sp>
      <p:sp>
        <p:nvSpPr>
          <p:cNvPr id="11" name="Elipse 10">
            <a:extLst>
              <a:ext uri="{FF2B5EF4-FFF2-40B4-BE49-F238E27FC236}">
                <a16:creationId xmlns:a16="http://schemas.microsoft.com/office/drawing/2014/main" id="{E5B0158A-B547-4B2A-8A07-722EED0E4E3E}"/>
              </a:ext>
            </a:extLst>
          </p:cNvPr>
          <p:cNvSpPr/>
          <p:nvPr/>
        </p:nvSpPr>
        <p:spPr>
          <a:xfrm>
            <a:off x="5743036" y="3464089"/>
            <a:ext cx="858982" cy="4225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9F7648B4-A116-460D-9BBD-0BF0DF55407D}"/>
              </a:ext>
            </a:extLst>
          </p:cNvPr>
          <p:cNvSpPr/>
          <p:nvPr/>
        </p:nvSpPr>
        <p:spPr>
          <a:xfrm>
            <a:off x="4100951" y="5274673"/>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48252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4281716" y="88858"/>
            <a:ext cx="7553472" cy="562168"/>
          </a:xfrm>
        </p:spPr>
        <p:txBody>
          <a:bodyPr>
            <a:noAutofit/>
          </a:bodyPr>
          <a:lstStyle/>
          <a:p>
            <a:pPr algn="ctr">
              <a:lnSpc>
                <a:spcPct val="100000"/>
              </a:lnSpc>
            </a:pPr>
            <a:r>
              <a:rPr lang="es-ES" sz="2000" b="1" dirty="0">
                <a:latin typeface="Aharoni" panose="02010803020104030203" pitchFamily="2" charset="-79"/>
                <a:ea typeface="+mn-ea"/>
                <a:cs typeface="Aharoni" panose="02010803020104030203" pitchFamily="2" charset="-79"/>
              </a:rPr>
              <a:t>Se siente cómodo hablando de sexo en entorno cercano</a:t>
            </a:r>
          </a:p>
        </p:txBody>
      </p:sp>
      <p:sp>
        <p:nvSpPr>
          <p:cNvPr id="5" name="CuadroTexto 4">
            <a:extLst>
              <a:ext uri="{FF2B5EF4-FFF2-40B4-BE49-F238E27FC236}">
                <a16:creationId xmlns:a16="http://schemas.microsoft.com/office/drawing/2014/main" id="{4073E289-D72A-4D07-A437-3955DDFD4F34}"/>
              </a:ext>
            </a:extLst>
          </p:cNvPr>
          <p:cNvSpPr txBox="1"/>
          <p:nvPr/>
        </p:nvSpPr>
        <p:spPr>
          <a:xfrm>
            <a:off x="5021336" y="6478472"/>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11 -¿Te sientes cómodo hablando de sexo con tu entorno más cercano (familia, amigos, pareja)? </a:t>
            </a:r>
            <a:endParaRPr lang="es-ES" sz="100" dirty="0">
              <a:latin typeface="Segoe UI Symbol" panose="020B0502040204020203" pitchFamily="34" charset="0"/>
              <a:ea typeface="Segoe UI Symbol" panose="020B0502040204020203" pitchFamily="34" charset="0"/>
            </a:endParaRPr>
          </a:p>
        </p:txBody>
      </p:sp>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45</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495086636"/>
              </p:ext>
            </p:extLst>
          </p:nvPr>
        </p:nvGraphicFramePr>
        <p:xfrm>
          <a:off x="4599708" y="208282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230622" y="1096578"/>
            <a:ext cx="6604566" cy="954107"/>
          </a:xfrm>
          <a:prstGeom prst="rect">
            <a:avLst/>
          </a:prstGeom>
          <a:noFill/>
        </p:spPr>
        <p:txBody>
          <a:bodyPr wrap="square" rtlCol="0">
            <a:spAutoFit/>
          </a:bodyPr>
          <a:lstStyle/>
          <a:p>
            <a:pPr algn="just"/>
            <a:r>
              <a:rPr lang="es-ES" sz="1400" dirty="0"/>
              <a:t>El hablar de sexo en el entorno cercano hasta hace poco tiempo era incómodo, pero eso ha cambiado. Casi la mitad de los hombres se sienten cómodos hablando de este tema con su entorno. Frente a ese 50% que afirma sentirse cómodo, todavía casi 2 de cada 10 españoles se muestran incómodos tratando el tema del sexo con su entorno cercano.</a:t>
            </a:r>
          </a:p>
        </p:txBody>
      </p:sp>
      <p:sp>
        <p:nvSpPr>
          <p:cNvPr id="10" name="CuadroTexto 9">
            <a:extLst>
              <a:ext uri="{FF2B5EF4-FFF2-40B4-BE49-F238E27FC236}">
                <a16:creationId xmlns:a16="http://schemas.microsoft.com/office/drawing/2014/main" id="{E1D37058-F8B8-42B2-ACDC-9C93988A9E6D}"/>
              </a:ext>
            </a:extLst>
          </p:cNvPr>
          <p:cNvSpPr txBox="1"/>
          <p:nvPr/>
        </p:nvSpPr>
        <p:spPr>
          <a:xfrm>
            <a:off x="9549350" y="2509944"/>
            <a:ext cx="2575560" cy="800219"/>
          </a:xfrm>
          <a:prstGeom prst="rect">
            <a:avLst/>
          </a:prstGeom>
          <a:noFill/>
        </p:spPr>
        <p:txBody>
          <a:bodyPr wrap="square" rtlCol="0">
            <a:spAutoFit/>
          </a:bodyPr>
          <a:lstStyle/>
          <a:p>
            <a:pPr algn="ctr"/>
            <a:r>
              <a:rPr lang="es-ES" dirty="0"/>
              <a:t>SIEMPRE + CASI SIEMPRE: </a:t>
            </a:r>
            <a:r>
              <a:rPr lang="es-ES" sz="2800" b="1" dirty="0">
                <a:latin typeface="Arial Black" panose="020B0A04020102020204" pitchFamily="34" charset="0"/>
              </a:rPr>
              <a:t>48,3%</a:t>
            </a:r>
            <a:endParaRPr lang="es-ES" b="1" dirty="0">
              <a:latin typeface="Arial Black" panose="020B0A04020102020204" pitchFamily="34" charset="0"/>
            </a:endParaRPr>
          </a:p>
        </p:txBody>
      </p:sp>
      <p:sp>
        <p:nvSpPr>
          <p:cNvPr id="11" name="CuadroTexto 10">
            <a:extLst>
              <a:ext uri="{FF2B5EF4-FFF2-40B4-BE49-F238E27FC236}">
                <a16:creationId xmlns:a16="http://schemas.microsoft.com/office/drawing/2014/main" id="{E99039EB-8F33-43A8-B480-19C5FA446D1A}"/>
              </a:ext>
            </a:extLst>
          </p:cNvPr>
          <p:cNvSpPr txBox="1"/>
          <p:nvPr/>
        </p:nvSpPr>
        <p:spPr>
          <a:xfrm>
            <a:off x="9791116" y="4946155"/>
            <a:ext cx="2341418" cy="800219"/>
          </a:xfrm>
          <a:prstGeom prst="rect">
            <a:avLst/>
          </a:prstGeom>
          <a:noFill/>
        </p:spPr>
        <p:txBody>
          <a:bodyPr wrap="square" rtlCol="0">
            <a:spAutoFit/>
          </a:bodyPr>
          <a:lstStyle/>
          <a:p>
            <a:pPr algn="ctr"/>
            <a:r>
              <a:rPr lang="es-ES" dirty="0"/>
              <a:t>CASI NUNCA+ NUNCA: </a:t>
            </a:r>
            <a:r>
              <a:rPr lang="es-ES" sz="2800" b="1" dirty="0">
                <a:latin typeface="Arial Black" panose="020B0A04020102020204" pitchFamily="34" charset="0"/>
              </a:rPr>
              <a:t>19,6%</a:t>
            </a:r>
          </a:p>
        </p:txBody>
      </p:sp>
    </p:spTree>
    <p:extLst>
      <p:ext uri="{BB962C8B-B14F-4D97-AF65-F5344CB8AC3E}">
        <p14:creationId xmlns:p14="http://schemas.microsoft.com/office/powerpoint/2010/main" val="2791721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46</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5248445" y="5983432"/>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graphicFrame>
        <p:nvGraphicFramePr>
          <p:cNvPr id="10" name="Tabla 9">
            <a:extLst>
              <a:ext uri="{FF2B5EF4-FFF2-40B4-BE49-F238E27FC236}">
                <a16:creationId xmlns:a16="http://schemas.microsoft.com/office/drawing/2014/main" id="{F1FA2931-10FE-40B2-9C83-D35E2C709D41}"/>
              </a:ext>
            </a:extLst>
          </p:cNvPr>
          <p:cNvGraphicFramePr>
            <a:graphicFrameLocks noGrp="1"/>
          </p:cNvGraphicFramePr>
          <p:nvPr>
            <p:extLst>
              <p:ext uri="{D42A27DB-BD31-4B8C-83A1-F6EECF244321}">
                <p14:modId xmlns:p14="http://schemas.microsoft.com/office/powerpoint/2010/main" val="1350844581"/>
              </p:ext>
            </p:extLst>
          </p:nvPr>
        </p:nvGraphicFramePr>
        <p:xfrm>
          <a:off x="624114" y="1985277"/>
          <a:ext cx="11096827" cy="3692776"/>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585261">
                  <a:extLst>
                    <a:ext uri="{9D8B030D-6E8A-4147-A177-3AD203B41FA5}">
                      <a16:colId xmlns:a16="http://schemas.microsoft.com/office/drawing/2014/main" val="512689020"/>
                    </a:ext>
                  </a:extLst>
                </a:gridCol>
                <a:gridCol w="1585261">
                  <a:extLst>
                    <a:ext uri="{9D8B030D-6E8A-4147-A177-3AD203B41FA5}">
                      <a16:colId xmlns:a16="http://schemas.microsoft.com/office/drawing/2014/main" val="4213793513"/>
                    </a:ext>
                  </a:extLst>
                </a:gridCol>
                <a:gridCol w="1585261">
                  <a:extLst>
                    <a:ext uri="{9D8B030D-6E8A-4147-A177-3AD203B41FA5}">
                      <a16:colId xmlns:a16="http://schemas.microsoft.com/office/drawing/2014/main" val="1469429616"/>
                    </a:ext>
                  </a:extLst>
                </a:gridCol>
                <a:gridCol w="1585261">
                  <a:extLst>
                    <a:ext uri="{9D8B030D-6E8A-4147-A177-3AD203B41FA5}">
                      <a16:colId xmlns:a16="http://schemas.microsoft.com/office/drawing/2014/main" val="2433300626"/>
                    </a:ext>
                  </a:extLst>
                </a:gridCol>
                <a:gridCol w="1585261">
                  <a:extLst>
                    <a:ext uri="{9D8B030D-6E8A-4147-A177-3AD203B41FA5}">
                      <a16:colId xmlns:a16="http://schemas.microsoft.com/office/drawing/2014/main" val="2289185770"/>
                    </a:ext>
                  </a:extLst>
                </a:gridCol>
                <a:gridCol w="1585261">
                  <a:extLst>
                    <a:ext uri="{9D8B030D-6E8A-4147-A177-3AD203B41FA5}">
                      <a16:colId xmlns:a16="http://schemas.microsoft.com/office/drawing/2014/main" val="713186679"/>
                    </a:ext>
                  </a:extLst>
                </a:gridCol>
                <a:gridCol w="1585261">
                  <a:extLst>
                    <a:ext uri="{9D8B030D-6E8A-4147-A177-3AD203B41FA5}">
                      <a16:colId xmlns:a16="http://schemas.microsoft.com/office/drawing/2014/main" val="480125216"/>
                    </a:ext>
                  </a:extLst>
                </a:gridCol>
              </a:tblGrid>
              <a:tr h="496666">
                <a:tc>
                  <a:txBody>
                    <a:bodyPr/>
                    <a:lstStyle/>
                    <a:p>
                      <a:pPr algn="ctr" fontAlgn="b"/>
                      <a:endParaRPr lang="es-ES" sz="105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16-24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25-34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35-44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45-54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55-65 años</a:t>
                      </a:r>
                    </a:p>
                  </a:txBody>
                  <a:tcPr marL="9525" marR="9525" marT="9525" marB="0" anchor="ctr">
                    <a:solidFill>
                      <a:schemeClr val="tx2"/>
                    </a:solidFill>
                  </a:tcPr>
                </a:tc>
                <a:extLst>
                  <a:ext uri="{0D108BD9-81ED-4DB2-BD59-A6C34878D82A}">
                    <a16:rowId xmlns:a16="http://schemas.microsoft.com/office/drawing/2014/main" val="1954678773"/>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Siempre</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19,1%</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24,3%</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21,3%</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17,1%</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19,0%</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15,4%</a:t>
                      </a:r>
                    </a:p>
                  </a:txBody>
                  <a:tcPr marL="9525" marR="9525" marT="9525" marB="0" anchor="ctr">
                    <a:noFill/>
                  </a:tcPr>
                </a:tc>
                <a:extLst>
                  <a:ext uri="{0D108BD9-81ED-4DB2-BD59-A6C34878D82A}">
                    <a16:rowId xmlns:a16="http://schemas.microsoft.com/office/drawing/2014/main" val="4050687424"/>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Casi Siempre</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29,2%</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31,7%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24,8%</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32,5%</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27,2%</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30,3%</a:t>
                      </a:r>
                    </a:p>
                  </a:txBody>
                  <a:tcPr marL="9525" marR="9525" marT="9525" marB="0" anchor="ctr">
                    <a:noFill/>
                  </a:tcPr>
                </a:tc>
                <a:extLst>
                  <a:ext uri="{0D108BD9-81ED-4DB2-BD59-A6C34878D82A}">
                    <a16:rowId xmlns:a16="http://schemas.microsoft.com/office/drawing/2014/main" val="816817818"/>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SIEMPRE+ CASI SIEMPRE</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48,3%</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56,0%</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46,1%</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49,6%</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46,2%</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45,7%</a:t>
                      </a:r>
                    </a:p>
                  </a:txBody>
                  <a:tcPr marL="9525" marR="9525" marT="9525" marB="0" anchor="ctr">
                    <a:solidFill>
                      <a:schemeClr val="accent4">
                        <a:lumMod val="60000"/>
                        <a:lumOff val="40000"/>
                      </a:schemeClr>
                    </a:solidFill>
                  </a:tcPr>
                </a:tc>
                <a:extLst>
                  <a:ext uri="{0D108BD9-81ED-4DB2-BD59-A6C34878D82A}">
                    <a16:rowId xmlns:a16="http://schemas.microsoft.com/office/drawing/2014/main" val="4038370959"/>
                  </a:ext>
                </a:extLst>
              </a:tr>
              <a:tr h="435463">
                <a:tc>
                  <a:txBody>
                    <a:bodyPr/>
                    <a:lstStyle/>
                    <a:p>
                      <a:pPr algn="l"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A veces</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32,2%</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26,7%</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30,8%</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32,5%</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34,7%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34,5%</a:t>
                      </a:r>
                    </a:p>
                  </a:txBody>
                  <a:tcPr marL="9525" marR="9525" marT="9525" marB="0" anchor="ctr">
                    <a:noFill/>
                  </a:tcPr>
                </a:tc>
                <a:extLst>
                  <a:ext uri="{0D108BD9-81ED-4DB2-BD59-A6C34878D82A}">
                    <a16:rowId xmlns:a16="http://schemas.microsoft.com/office/drawing/2014/main" val="3096074807"/>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Casi nunca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13,7%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10,9%</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14,6%</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12,7%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13,6%</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16,1%</a:t>
                      </a:r>
                    </a:p>
                  </a:txBody>
                  <a:tcPr marL="9525" marR="9525" marT="9525" marB="0" anchor="ctr">
                    <a:noFill/>
                  </a:tcPr>
                </a:tc>
                <a:extLst>
                  <a:ext uri="{0D108BD9-81ED-4DB2-BD59-A6C34878D82A}">
                    <a16:rowId xmlns:a16="http://schemas.microsoft.com/office/drawing/2014/main" val="1176495665"/>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Nunca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5,9%</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6,4%</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8,6%</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5,2%</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5,4%</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3,7%</a:t>
                      </a:r>
                    </a:p>
                  </a:txBody>
                  <a:tcPr marL="9525" marR="9525" marT="9525" marB="0" anchor="ctr">
                    <a:noFill/>
                  </a:tcPr>
                </a:tc>
                <a:extLst>
                  <a:ext uri="{0D108BD9-81ED-4DB2-BD59-A6C34878D82A}">
                    <a16:rowId xmlns:a16="http://schemas.microsoft.com/office/drawing/2014/main" val="2616702204"/>
                  </a:ext>
                </a:extLst>
              </a:tr>
              <a:tr h="465209">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CASI NUNCA+ NUNCA</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19,6%</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17,3%</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23,2%</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17,9%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19,0%</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19,8%</a:t>
                      </a:r>
                    </a:p>
                  </a:txBody>
                  <a:tcPr marL="9525" marR="9525" marT="9525" marB="0" anchor="ctr">
                    <a:solidFill>
                      <a:schemeClr val="accent4">
                        <a:lumMod val="60000"/>
                        <a:lumOff val="40000"/>
                      </a:schemeClr>
                    </a:solidFill>
                  </a:tcPr>
                </a:tc>
                <a:extLst>
                  <a:ext uri="{0D108BD9-81ED-4DB2-BD59-A6C34878D82A}">
                    <a16:rowId xmlns:a16="http://schemas.microsoft.com/office/drawing/2014/main" val="885406263"/>
                  </a:ext>
                </a:extLst>
              </a:tr>
            </a:tbl>
          </a:graphicData>
        </a:graphic>
      </p:graphicFrame>
      <p:sp>
        <p:nvSpPr>
          <p:cNvPr id="11" name="Título 1">
            <a:extLst>
              <a:ext uri="{FF2B5EF4-FFF2-40B4-BE49-F238E27FC236}">
                <a16:creationId xmlns:a16="http://schemas.microsoft.com/office/drawing/2014/main" id="{4F320B10-336A-4882-9769-004FAFE018F6}"/>
              </a:ext>
            </a:extLst>
          </p:cNvPr>
          <p:cNvSpPr>
            <a:spLocks noGrp="1"/>
          </p:cNvSpPr>
          <p:nvPr>
            <p:ph type="title"/>
          </p:nvPr>
        </p:nvSpPr>
        <p:spPr>
          <a:xfrm>
            <a:off x="1427018" y="88858"/>
            <a:ext cx="10408170" cy="562168"/>
          </a:xfrm>
        </p:spPr>
        <p:txBody>
          <a:bodyPr>
            <a:noAutofit/>
          </a:bodyPr>
          <a:lstStyle/>
          <a:p>
            <a:pPr>
              <a:lnSpc>
                <a:spcPct val="100000"/>
              </a:lnSpc>
            </a:pPr>
            <a:r>
              <a:rPr lang="es-ES" sz="2400" b="1" dirty="0">
                <a:latin typeface="Aharoni" panose="02010803020104030203" pitchFamily="2" charset="-79"/>
                <a:ea typeface="+mn-ea"/>
                <a:cs typeface="Aharoni" panose="02010803020104030203" pitchFamily="2" charset="-79"/>
              </a:rPr>
              <a:t>Se siente cómodo hablando de sexo en entorno cercano</a:t>
            </a:r>
          </a:p>
        </p:txBody>
      </p:sp>
      <p:sp>
        <p:nvSpPr>
          <p:cNvPr id="13" name="CuadroTexto 12">
            <a:extLst>
              <a:ext uri="{FF2B5EF4-FFF2-40B4-BE49-F238E27FC236}">
                <a16:creationId xmlns:a16="http://schemas.microsoft.com/office/drawing/2014/main" id="{9637520A-B226-4170-9635-054CF55DF461}"/>
              </a:ext>
            </a:extLst>
          </p:cNvPr>
          <p:cNvSpPr txBox="1"/>
          <p:nvPr/>
        </p:nvSpPr>
        <p:spPr>
          <a:xfrm>
            <a:off x="184161" y="6505526"/>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11 -¿Te sientes cómodo hablando de sexo con tu entorno más cercano (familia, amigos, pareja)? </a:t>
            </a:r>
            <a:endParaRPr lang="es-ES" sz="100" dirty="0">
              <a:latin typeface="Segoe UI Symbol" panose="020B0502040204020203" pitchFamily="34" charset="0"/>
              <a:ea typeface="Segoe UI Symbol" panose="020B0502040204020203" pitchFamily="34" charset="0"/>
            </a:endParaRPr>
          </a:p>
        </p:txBody>
      </p:sp>
      <p:sp>
        <p:nvSpPr>
          <p:cNvPr id="8" name="CuadroTexto 7">
            <a:extLst>
              <a:ext uri="{FF2B5EF4-FFF2-40B4-BE49-F238E27FC236}">
                <a16:creationId xmlns:a16="http://schemas.microsoft.com/office/drawing/2014/main" id="{73A1E3AA-E732-4B67-A747-816F29AC1CD9}"/>
              </a:ext>
            </a:extLst>
          </p:cNvPr>
          <p:cNvSpPr txBox="1"/>
          <p:nvPr/>
        </p:nvSpPr>
        <p:spPr>
          <a:xfrm>
            <a:off x="374072" y="988479"/>
            <a:ext cx="11633767" cy="523220"/>
          </a:xfrm>
          <a:prstGeom prst="rect">
            <a:avLst/>
          </a:prstGeom>
          <a:noFill/>
        </p:spPr>
        <p:txBody>
          <a:bodyPr wrap="square" rtlCol="0">
            <a:spAutoFit/>
          </a:bodyPr>
          <a:lstStyle/>
          <a:p>
            <a:pPr algn="just"/>
            <a:r>
              <a:rPr lang="es-ES" sz="1400" dirty="0"/>
              <a:t>Los más jóvenes son los que se muestran más cómodos hablando de este tema con su entorno, mientras que los hombres de entre 25 y 34 años, son por el contrario, el grupo de edad donde hay un mayor porcentaje que declara sentirse incómodo.</a:t>
            </a:r>
          </a:p>
        </p:txBody>
      </p:sp>
      <p:sp>
        <p:nvSpPr>
          <p:cNvPr id="12" name="Elipse 11">
            <a:extLst>
              <a:ext uri="{FF2B5EF4-FFF2-40B4-BE49-F238E27FC236}">
                <a16:creationId xmlns:a16="http://schemas.microsoft.com/office/drawing/2014/main" id="{B0B38C31-1475-4D43-933C-F41B3FF4FD5C}"/>
              </a:ext>
            </a:extLst>
          </p:cNvPr>
          <p:cNvSpPr/>
          <p:nvPr/>
        </p:nvSpPr>
        <p:spPr>
          <a:xfrm>
            <a:off x="5729181" y="5227779"/>
            <a:ext cx="858982" cy="4225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7C651D9C-ABF3-49AA-8790-5B5545213D54}"/>
              </a:ext>
            </a:extLst>
          </p:cNvPr>
          <p:cNvSpPr/>
          <p:nvPr/>
        </p:nvSpPr>
        <p:spPr>
          <a:xfrm>
            <a:off x="4128660" y="3370858"/>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87542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47</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3168201974"/>
              </p:ext>
            </p:extLst>
          </p:nvPr>
        </p:nvGraphicFramePr>
        <p:xfrm>
          <a:off x="4752106" y="206131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10" name="Título 1">
            <a:extLst>
              <a:ext uri="{FF2B5EF4-FFF2-40B4-BE49-F238E27FC236}">
                <a16:creationId xmlns:a16="http://schemas.microsoft.com/office/drawing/2014/main" id="{AD0C07A1-9F3C-410F-8D84-6A0B7DFF7AAC}"/>
              </a:ext>
            </a:extLst>
          </p:cNvPr>
          <p:cNvSpPr>
            <a:spLocks noGrp="1"/>
          </p:cNvSpPr>
          <p:nvPr>
            <p:ph type="title"/>
          </p:nvPr>
        </p:nvSpPr>
        <p:spPr>
          <a:xfrm>
            <a:off x="4281716" y="88858"/>
            <a:ext cx="7553472" cy="562168"/>
          </a:xfrm>
        </p:spPr>
        <p:txBody>
          <a:bodyPr>
            <a:noAutofit/>
          </a:bodyPr>
          <a:lstStyle/>
          <a:p>
            <a:pPr algn="ctr">
              <a:lnSpc>
                <a:spcPct val="100000"/>
              </a:lnSpc>
            </a:pPr>
            <a:r>
              <a:rPr lang="es-ES" sz="2000" b="1" dirty="0">
                <a:latin typeface="Aharoni" panose="02010803020104030203" pitchFamily="2" charset="-79"/>
                <a:ea typeface="+mn-ea"/>
                <a:cs typeface="Aharoni" panose="02010803020104030203" pitchFamily="2" charset="-79"/>
              </a:rPr>
              <a:t>Se siente cómodo hablando de sexo en entorno cercano</a:t>
            </a:r>
          </a:p>
        </p:txBody>
      </p:sp>
      <p:sp>
        <p:nvSpPr>
          <p:cNvPr id="11" name="CuadroTexto 10">
            <a:extLst>
              <a:ext uri="{FF2B5EF4-FFF2-40B4-BE49-F238E27FC236}">
                <a16:creationId xmlns:a16="http://schemas.microsoft.com/office/drawing/2014/main" id="{B251BF21-E6EC-407E-8EB5-4C0F5508CBD9}"/>
              </a:ext>
            </a:extLst>
          </p:cNvPr>
          <p:cNvSpPr txBox="1"/>
          <p:nvPr/>
        </p:nvSpPr>
        <p:spPr>
          <a:xfrm>
            <a:off x="5021336" y="6478472"/>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11 -¿Te sientes cómodo hablando de sexo con tu entorno más cercano (familia, amigos, pareja)? </a:t>
            </a:r>
            <a:endParaRPr lang="es-ES" sz="100" dirty="0">
              <a:latin typeface="Segoe UI Symbol" panose="020B0502040204020203" pitchFamily="34" charset="0"/>
              <a:ea typeface="Segoe UI Symbol" panose="020B0502040204020203" pitchFamily="34" charset="0"/>
            </a:endParaRPr>
          </a:p>
        </p:txBody>
      </p:sp>
      <p:sp>
        <p:nvSpPr>
          <p:cNvPr id="12" name="CuadroTexto 11">
            <a:extLst>
              <a:ext uri="{FF2B5EF4-FFF2-40B4-BE49-F238E27FC236}">
                <a16:creationId xmlns:a16="http://schemas.microsoft.com/office/drawing/2014/main" id="{7C57759D-31CD-4F66-9F13-ADE7D795E352}"/>
              </a:ext>
            </a:extLst>
          </p:cNvPr>
          <p:cNvSpPr txBox="1"/>
          <p:nvPr/>
        </p:nvSpPr>
        <p:spPr>
          <a:xfrm>
            <a:off x="8967942" y="2114731"/>
            <a:ext cx="3224057" cy="800219"/>
          </a:xfrm>
          <a:prstGeom prst="rect">
            <a:avLst/>
          </a:prstGeom>
          <a:noFill/>
        </p:spPr>
        <p:txBody>
          <a:bodyPr wrap="square" rtlCol="0">
            <a:spAutoFit/>
          </a:bodyPr>
          <a:lstStyle/>
          <a:p>
            <a:pPr algn="ctr"/>
            <a:r>
              <a:rPr lang="es-ES" dirty="0"/>
              <a:t>SIEMPRE + CASI SIEMPRE: </a:t>
            </a:r>
            <a:r>
              <a:rPr lang="es-ES" sz="2800" b="1" dirty="0">
                <a:solidFill>
                  <a:schemeClr val="accent3">
                    <a:lumMod val="60000"/>
                    <a:lumOff val="40000"/>
                  </a:schemeClr>
                </a:solidFill>
                <a:latin typeface="Arial Black" panose="020B0A04020102020204" pitchFamily="34" charset="0"/>
              </a:rPr>
              <a:t>50,3% </a:t>
            </a:r>
            <a:r>
              <a:rPr lang="es-ES" b="1" dirty="0">
                <a:latin typeface="Arial Black" panose="020B0A04020102020204" pitchFamily="34" charset="0"/>
              </a:rPr>
              <a:t>vs</a:t>
            </a:r>
            <a:r>
              <a:rPr lang="es-ES" sz="2800" b="1" dirty="0">
                <a:solidFill>
                  <a:schemeClr val="accent3">
                    <a:lumMod val="60000"/>
                    <a:lumOff val="40000"/>
                  </a:schemeClr>
                </a:solidFill>
                <a:latin typeface="Arial Black" panose="020B0A04020102020204" pitchFamily="34" charset="0"/>
              </a:rPr>
              <a:t> </a:t>
            </a:r>
            <a:r>
              <a:rPr lang="es-ES" sz="2800" b="1" dirty="0">
                <a:solidFill>
                  <a:schemeClr val="accent6">
                    <a:lumMod val="75000"/>
                  </a:schemeClr>
                </a:solidFill>
                <a:latin typeface="Arial Black" panose="020B0A04020102020204" pitchFamily="34" charset="0"/>
              </a:rPr>
              <a:t>44,0%</a:t>
            </a:r>
            <a:endParaRPr lang="es-ES" b="1" dirty="0">
              <a:solidFill>
                <a:schemeClr val="accent6">
                  <a:lumMod val="75000"/>
                </a:schemeClr>
              </a:solidFill>
              <a:latin typeface="Arial Black" panose="020B0A04020102020204" pitchFamily="34" charset="0"/>
            </a:endParaRPr>
          </a:p>
        </p:txBody>
      </p:sp>
      <p:sp>
        <p:nvSpPr>
          <p:cNvPr id="13" name="CuadroTexto 12">
            <a:extLst>
              <a:ext uri="{FF2B5EF4-FFF2-40B4-BE49-F238E27FC236}">
                <a16:creationId xmlns:a16="http://schemas.microsoft.com/office/drawing/2014/main" id="{FA2664E6-69E0-4251-BEEF-31FD2FBF8221}"/>
              </a:ext>
            </a:extLst>
          </p:cNvPr>
          <p:cNvSpPr txBox="1"/>
          <p:nvPr/>
        </p:nvSpPr>
        <p:spPr>
          <a:xfrm>
            <a:off x="8967942" y="4996615"/>
            <a:ext cx="3224057" cy="800219"/>
          </a:xfrm>
          <a:prstGeom prst="rect">
            <a:avLst/>
          </a:prstGeom>
          <a:noFill/>
        </p:spPr>
        <p:txBody>
          <a:bodyPr wrap="square" rtlCol="0">
            <a:spAutoFit/>
          </a:bodyPr>
          <a:lstStyle/>
          <a:p>
            <a:pPr algn="ctr"/>
            <a:r>
              <a:rPr lang="es-ES" dirty="0"/>
              <a:t>NUNCA + CASI NUNCA: </a:t>
            </a:r>
          </a:p>
          <a:p>
            <a:pPr algn="ctr"/>
            <a:r>
              <a:rPr lang="es-ES" sz="2800" b="1" dirty="0">
                <a:solidFill>
                  <a:schemeClr val="accent3">
                    <a:lumMod val="60000"/>
                    <a:lumOff val="40000"/>
                  </a:schemeClr>
                </a:solidFill>
                <a:latin typeface="Arial Black" panose="020B0A04020102020204" pitchFamily="34" charset="0"/>
              </a:rPr>
              <a:t>18,4%</a:t>
            </a:r>
            <a:r>
              <a:rPr lang="es-ES" sz="2800" b="1" dirty="0">
                <a:latin typeface="Arial Black" panose="020B0A04020102020204" pitchFamily="34" charset="0"/>
              </a:rPr>
              <a:t> </a:t>
            </a:r>
            <a:r>
              <a:rPr lang="es-ES" b="1" dirty="0">
                <a:latin typeface="Arial Black" panose="020B0A04020102020204" pitchFamily="34" charset="0"/>
              </a:rPr>
              <a:t>vs</a:t>
            </a:r>
            <a:r>
              <a:rPr lang="es-ES" sz="2800" b="1" dirty="0">
                <a:latin typeface="Arial Black" panose="020B0A04020102020204" pitchFamily="34" charset="0"/>
              </a:rPr>
              <a:t> </a:t>
            </a:r>
            <a:r>
              <a:rPr lang="es-ES" sz="2800" b="1" dirty="0">
                <a:solidFill>
                  <a:schemeClr val="accent6">
                    <a:lumMod val="75000"/>
                  </a:schemeClr>
                </a:solidFill>
                <a:latin typeface="Arial Black" panose="020B0A04020102020204" pitchFamily="34" charset="0"/>
              </a:rPr>
              <a:t>21,9%</a:t>
            </a:r>
          </a:p>
        </p:txBody>
      </p:sp>
      <p:sp>
        <p:nvSpPr>
          <p:cNvPr id="14" name="CuadroTexto 13">
            <a:extLst>
              <a:ext uri="{FF2B5EF4-FFF2-40B4-BE49-F238E27FC236}">
                <a16:creationId xmlns:a16="http://schemas.microsoft.com/office/drawing/2014/main" id="{869834AA-2304-4099-9DF1-4C02BB36C327}"/>
              </a:ext>
            </a:extLst>
          </p:cNvPr>
          <p:cNvSpPr txBox="1"/>
          <p:nvPr/>
        </p:nvSpPr>
        <p:spPr>
          <a:xfrm>
            <a:off x="5021336" y="1320991"/>
            <a:ext cx="6986503" cy="523220"/>
          </a:xfrm>
          <a:prstGeom prst="rect">
            <a:avLst/>
          </a:prstGeom>
          <a:noFill/>
        </p:spPr>
        <p:txBody>
          <a:bodyPr wrap="square" rtlCol="0">
            <a:spAutoFit/>
          </a:bodyPr>
          <a:lstStyle/>
          <a:p>
            <a:pPr algn="just"/>
            <a:r>
              <a:rPr lang="es-ES" sz="1400" dirty="0"/>
              <a:t>Los casados se muestran mucho más cómodos que los separados o solteros hablando de sexo con su entorno.</a:t>
            </a:r>
          </a:p>
        </p:txBody>
      </p:sp>
    </p:spTree>
    <p:extLst>
      <p:ext uri="{BB962C8B-B14F-4D97-AF65-F5344CB8AC3E}">
        <p14:creationId xmlns:p14="http://schemas.microsoft.com/office/powerpoint/2010/main" val="3446416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48</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5189864" y="6184351"/>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388584" y="1246910"/>
            <a:ext cx="11383726" cy="523220"/>
          </a:xfrm>
          <a:prstGeom prst="rect">
            <a:avLst/>
          </a:prstGeom>
          <a:noFill/>
        </p:spPr>
        <p:txBody>
          <a:bodyPr wrap="square" rtlCol="0">
            <a:spAutoFit/>
          </a:bodyPr>
          <a:lstStyle/>
          <a:p>
            <a:pPr algn="just"/>
            <a:r>
              <a:rPr lang="es-ES" sz="1400" dirty="0"/>
              <a:t>Los madrileños son los más cortados a la hora de hablar de sexo con su entorno más cercano. 1 de cada 4 madrileños declara que nunca o casi nunca se siente cómodo con este tema cuando se habla en su entorno. </a:t>
            </a:r>
          </a:p>
        </p:txBody>
      </p:sp>
      <p:graphicFrame>
        <p:nvGraphicFramePr>
          <p:cNvPr id="10" name="Tabla 9">
            <a:extLst>
              <a:ext uri="{FF2B5EF4-FFF2-40B4-BE49-F238E27FC236}">
                <a16:creationId xmlns:a16="http://schemas.microsoft.com/office/drawing/2014/main" id="{F1FA2931-10FE-40B2-9C83-D35E2C709D41}"/>
              </a:ext>
            </a:extLst>
          </p:cNvPr>
          <p:cNvGraphicFramePr>
            <a:graphicFrameLocks noGrp="1"/>
          </p:cNvGraphicFramePr>
          <p:nvPr>
            <p:extLst>
              <p:ext uri="{D42A27DB-BD31-4B8C-83A1-F6EECF244321}">
                <p14:modId xmlns:p14="http://schemas.microsoft.com/office/powerpoint/2010/main" val="1611842341"/>
              </p:ext>
            </p:extLst>
          </p:nvPr>
        </p:nvGraphicFramePr>
        <p:xfrm>
          <a:off x="624114" y="1985277"/>
          <a:ext cx="11096827" cy="37786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585261">
                  <a:extLst>
                    <a:ext uri="{9D8B030D-6E8A-4147-A177-3AD203B41FA5}">
                      <a16:colId xmlns:a16="http://schemas.microsoft.com/office/drawing/2014/main" val="512689020"/>
                    </a:ext>
                  </a:extLst>
                </a:gridCol>
                <a:gridCol w="1585261">
                  <a:extLst>
                    <a:ext uri="{9D8B030D-6E8A-4147-A177-3AD203B41FA5}">
                      <a16:colId xmlns:a16="http://schemas.microsoft.com/office/drawing/2014/main" val="4213793513"/>
                    </a:ext>
                  </a:extLst>
                </a:gridCol>
                <a:gridCol w="1585261">
                  <a:extLst>
                    <a:ext uri="{9D8B030D-6E8A-4147-A177-3AD203B41FA5}">
                      <a16:colId xmlns:a16="http://schemas.microsoft.com/office/drawing/2014/main" val="1469429616"/>
                    </a:ext>
                  </a:extLst>
                </a:gridCol>
                <a:gridCol w="1585261">
                  <a:extLst>
                    <a:ext uri="{9D8B030D-6E8A-4147-A177-3AD203B41FA5}">
                      <a16:colId xmlns:a16="http://schemas.microsoft.com/office/drawing/2014/main" val="2433300626"/>
                    </a:ext>
                  </a:extLst>
                </a:gridCol>
                <a:gridCol w="1585261">
                  <a:extLst>
                    <a:ext uri="{9D8B030D-6E8A-4147-A177-3AD203B41FA5}">
                      <a16:colId xmlns:a16="http://schemas.microsoft.com/office/drawing/2014/main" val="2289185770"/>
                    </a:ext>
                  </a:extLst>
                </a:gridCol>
                <a:gridCol w="1585261">
                  <a:extLst>
                    <a:ext uri="{9D8B030D-6E8A-4147-A177-3AD203B41FA5}">
                      <a16:colId xmlns:a16="http://schemas.microsoft.com/office/drawing/2014/main" val="713186679"/>
                    </a:ext>
                  </a:extLst>
                </a:gridCol>
                <a:gridCol w="1585261">
                  <a:extLst>
                    <a:ext uri="{9D8B030D-6E8A-4147-A177-3AD203B41FA5}">
                      <a16:colId xmlns:a16="http://schemas.microsoft.com/office/drawing/2014/main" val="480125216"/>
                    </a:ext>
                  </a:extLst>
                </a:gridCol>
              </a:tblGrid>
              <a:tr h="496666">
                <a:tc>
                  <a:txBody>
                    <a:bodyPr/>
                    <a:lstStyle/>
                    <a:p>
                      <a:pPr algn="ctr" fontAlgn="b"/>
                      <a:endParaRPr lang="es-ES" sz="105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Andalucía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Cataluña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Valenciana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de Madrid</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Resto</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extLst>
                  <a:ext uri="{0D108BD9-81ED-4DB2-BD59-A6C34878D82A}">
                    <a16:rowId xmlns:a16="http://schemas.microsoft.com/office/drawing/2014/main" val="1954678773"/>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Siempre</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19,1%</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19,3%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19,2%</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16,7%</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17,2%</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20,2%</a:t>
                      </a:r>
                    </a:p>
                  </a:txBody>
                  <a:tcPr marL="9525" marR="9525" marT="9525" marB="0" anchor="ctr">
                    <a:noFill/>
                  </a:tcPr>
                </a:tc>
                <a:extLst>
                  <a:ext uri="{0D108BD9-81ED-4DB2-BD59-A6C34878D82A}">
                    <a16:rowId xmlns:a16="http://schemas.microsoft.com/office/drawing/2014/main" val="4050687424"/>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Casi Siempre</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29,2%</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31,5%</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26,7%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27,2%</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30,6%</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29,2%</a:t>
                      </a:r>
                    </a:p>
                  </a:txBody>
                  <a:tcPr marL="9525" marR="9525" marT="9525" marB="0" anchor="ctr">
                    <a:noFill/>
                  </a:tcPr>
                </a:tc>
                <a:extLst>
                  <a:ext uri="{0D108BD9-81ED-4DB2-BD59-A6C34878D82A}">
                    <a16:rowId xmlns:a16="http://schemas.microsoft.com/office/drawing/2014/main" val="816817818"/>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SIEMPRE+ CASI SIEMPRE</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48,3%</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50,8%</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45,9%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43,9%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47,8%</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a:solidFill>
                            <a:schemeClr val="dk1"/>
                          </a:solidFill>
                          <a:effectLst/>
                          <a:latin typeface="Segoe UI Symbol" panose="020B0502040204020203" pitchFamily="34" charset="0"/>
                          <a:ea typeface="Segoe UI Symbol" panose="020B0502040204020203" pitchFamily="34" charset="0"/>
                          <a:cs typeface="+mn-cs"/>
                        </a:rPr>
                        <a:t>49,4%</a:t>
                      </a:r>
                    </a:p>
                  </a:txBody>
                  <a:tcPr marL="9525" marR="9525" marT="9525" marB="0" anchor="ctr">
                    <a:solidFill>
                      <a:schemeClr val="accent4">
                        <a:lumMod val="60000"/>
                        <a:lumOff val="40000"/>
                      </a:schemeClr>
                    </a:solidFill>
                  </a:tcPr>
                </a:tc>
                <a:extLst>
                  <a:ext uri="{0D108BD9-81ED-4DB2-BD59-A6C34878D82A}">
                    <a16:rowId xmlns:a16="http://schemas.microsoft.com/office/drawing/2014/main" val="4038370959"/>
                  </a:ext>
                </a:extLst>
              </a:tr>
              <a:tr h="435463">
                <a:tc>
                  <a:txBody>
                    <a:bodyPr/>
                    <a:lstStyle/>
                    <a:p>
                      <a:pPr algn="l"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A veces</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32,2%</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31,5%</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36,3%</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43,2%</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27,8%</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29,6%</a:t>
                      </a:r>
                    </a:p>
                  </a:txBody>
                  <a:tcPr marL="9525" marR="9525" marT="9525" marB="0" anchor="ctr">
                    <a:noFill/>
                  </a:tcPr>
                </a:tc>
                <a:extLst>
                  <a:ext uri="{0D108BD9-81ED-4DB2-BD59-A6C34878D82A}">
                    <a16:rowId xmlns:a16="http://schemas.microsoft.com/office/drawing/2014/main" val="3096074807"/>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Casi nunca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13,7%</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13,0%</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11,7%</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7,4%</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19,6%</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14,4%</a:t>
                      </a:r>
                    </a:p>
                  </a:txBody>
                  <a:tcPr marL="9525" marR="9525" marT="9525" marB="0" anchor="ctr">
                    <a:noFill/>
                  </a:tcPr>
                </a:tc>
                <a:extLst>
                  <a:ext uri="{0D108BD9-81ED-4DB2-BD59-A6C34878D82A}">
                    <a16:rowId xmlns:a16="http://schemas.microsoft.com/office/drawing/2014/main" val="1176495665"/>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Nunca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5,9%</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4,8%</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6,3%</a:t>
                      </a:r>
                    </a:p>
                  </a:txBody>
                  <a:tcPr marL="9525" marR="9525" marT="9525" marB="0" anchor="ctr">
                    <a:noFill/>
                  </a:tcPr>
                </a:tc>
                <a:tc>
                  <a:txBody>
                    <a:bodyPr/>
                    <a:lstStyle/>
                    <a:p>
                      <a:pPr marL="0" algn="ctr" defTabSz="914400" rtl="0" eaLnBrk="1" fontAlgn="b" latinLnBrk="0" hangingPunct="1"/>
                      <a:r>
                        <a:rPr lang="es-ES" sz="1600" u="none" strike="noStrike" kern="1200">
                          <a:solidFill>
                            <a:schemeClr val="dk1"/>
                          </a:solidFill>
                          <a:effectLst/>
                          <a:latin typeface="Segoe UI Symbol" panose="020B0502040204020203" pitchFamily="34" charset="0"/>
                          <a:ea typeface="Segoe UI Symbol" panose="020B0502040204020203" pitchFamily="34" charset="0"/>
                          <a:cs typeface="+mn-cs"/>
                        </a:rPr>
                        <a:t>5,6%</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4,8%</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6,6%</a:t>
                      </a:r>
                    </a:p>
                  </a:txBody>
                  <a:tcPr marL="9525" marR="9525" marT="9525" marB="0" anchor="ctr">
                    <a:noFill/>
                  </a:tcPr>
                </a:tc>
                <a:extLst>
                  <a:ext uri="{0D108BD9-81ED-4DB2-BD59-A6C34878D82A}">
                    <a16:rowId xmlns:a16="http://schemas.microsoft.com/office/drawing/2014/main" val="2616702204"/>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CASI NUNCA+ NUNCA</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19,6%</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17,8%</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18,0%</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13,0%</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24,4%</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21,0%</a:t>
                      </a:r>
                    </a:p>
                  </a:txBody>
                  <a:tcPr marL="9525" marR="9525" marT="9525" marB="0" anchor="ctr">
                    <a:solidFill>
                      <a:schemeClr val="accent4">
                        <a:lumMod val="60000"/>
                        <a:lumOff val="40000"/>
                      </a:schemeClr>
                    </a:solidFill>
                  </a:tcPr>
                </a:tc>
                <a:extLst>
                  <a:ext uri="{0D108BD9-81ED-4DB2-BD59-A6C34878D82A}">
                    <a16:rowId xmlns:a16="http://schemas.microsoft.com/office/drawing/2014/main" val="885406263"/>
                  </a:ext>
                </a:extLst>
              </a:tr>
            </a:tbl>
          </a:graphicData>
        </a:graphic>
      </p:graphicFrame>
      <p:sp>
        <p:nvSpPr>
          <p:cNvPr id="11" name="Título 1">
            <a:extLst>
              <a:ext uri="{FF2B5EF4-FFF2-40B4-BE49-F238E27FC236}">
                <a16:creationId xmlns:a16="http://schemas.microsoft.com/office/drawing/2014/main" id="{96992870-C98C-453C-BB41-31126710676B}"/>
              </a:ext>
            </a:extLst>
          </p:cNvPr>
          <p:cNvSpPr txBox="1">
            <a:spLocks/>
          </p:cNvSpPr>
          <p:nvPr/>
        </p:nvSpPr>
        <p:spPr>
          <a:xfrm>
            <a:off x="1313437" y="88858"/>
            <a:ext cx="9139701" cy="562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a:latin typeface="Aharoni" panose="02010803020104030203" pitchFamily="2" charset="-79"/>
                <a:ea typeface="+mn-ea"/>
                <a:cs typeface="Aharoni" panose="02010803020104030203" pitchFamily="2" charset="-79"/>
              </a:rPr>
              <a:t>Se siente cómodo hablando de sexo en entorno cercano</a:t>
            </a:r>
            <a:endParaRPr lang="es-ES" sz="2400" b="1" dirty="0">
              <a:latin typeface="Aharoni" panose="02010803020104030203" pitchFamily="2" charset="-79"/>
              <a:ea typeface="+mn-ea"/>
              <a:cs typeface="Aharoni" panose="02010803020104030203" pitchFamily="2" charset="-79"/>
            </a:endParaRPr>
          </a:p>
        </p:txBody>
      </p:sp>
      <p:sp>
        <p:nvSpPr>
          <p:cNvPr id="13" name="CuadroTexto 12">
            <a:extLst>
              <a:ext uri="{FF2B5EF4-FFF2-40B4-BE49-F238E27FC236}">
                <a16:creationId xmlns:a16="http://schemas.microsoft.com/office/drawing/2014/main" id="{2BBF7924-7A83-415E-9463-C9D26C852C66}"/>
              </a:ext>
            </a:extLst>
          </p:cNvPr>
          <p:cNvSpPr txBox="1"/>
          <p:nvPr/>
        </p:nvSpPr>
        <p:spPr>
          <a:xfrm>
            <a:off x="0" y="6524161"/>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11 -¿Te sientes cómodo hablando de sexo con tu entorno más cercano (familia, amigos, pareja)? </a:t>
            </a:r>
            <a:endParaRPr lang="es-ES" sz="100" dirty="0">
              <a:latin typeface="Segoe UI Symbol" panose="020B0502040204020203" pitchFamily="34" charset="0"/>
              <a:ea typeface="Segoe UI Symbol" panose="020B0502040204020203" pitchFamily="34" charset="0"/>
            </a:endParaRPr>
          </a:p>
        </p:txBody>
      </p:sp>
      <p:sp>
        <p:nvSpPr>
          <p:cNvPr id="8" name="Elipse 7">
            <a:extLst>
              <a:ext uri="{FF2B5EF4-FFF2-40B4-BE49-F238E27FC236}">
                <a16:creationId xmlns:a16="http://schemas.microsoft.com/office/drawing/2014/main" id="{BAC3F2A6-68BB-4F6F-86B2-6D51BF80E954}"/>
              </a:ext>
            </a:extLst>
          </p:cNvPr>
          <p:cNvSpPr/>
          <p:nvPr/>
        </p:nvSpPr>
        <p:spPr>
          <a:xfrm>
            <a:off x="8915727" y="5284879"/>
            <a:ext cx="858982" cy="4225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49703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4937183" y="88858"/>
            <a:ext cx="6242539" cy="562168"/>
          </a:xfrm>
        </p:spPr>
        <p:txBody>
          <a:bodyPr>
            <a:noAutofit/>
          </a:bodyPr>
          <a:lstStyle/>
          <a:p>
            <a:pPr algn="ctr">
              <a:lnSpc>
                <a:spcPct val="100000"/>
              </a:lnSpc>
            </a:pPr>
            <a:r>
              <a:rPr lang="es-ES" sz="2000" b="1" dirty="0">
                <a:latin typeface="Aharoni" panose="02010803020104030203" pitchFamily="2" charset="-79"/>
                <a:ea typeface="+mn-ea"/>
                <a:cs typeface="Aharoni" panose="02010803020104030203" pitchFamily="2" charset="-79"/>
              </a:rPr>
              <a:t>Cuando tiene una pregunta sobre salud sexual, a quien acude</a:t>
            </a:r>
          </a:p>
        </p:txBody>
      </p:sp>
      <p:sp>
        <p:nvSpPr>
          <p:cNvPr id="5" name="CuadroTexto 4">
            <a:extLst>
              <a:ext uri="{FF2B5EF4-FFF2-40B4-BE49-F238E27FC236}">
                <a16:creationId xmlns:a16="http://schemas.microsoft.com/office/drawing/2014/main" id="{4073E289-D72A-4D07-A437-3955DDFD4F34}"/>
              </a:ext>
            </a:extLst>
          </p:cNvPr>
          <p:cNvSpPr txBox="1"/>
          <p:nvPr/>
        </p:nvSpPr>
        <p:spPr>
          <a:xfrm>
            <a:off x="5021336" y="6478472"/>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12-¿Cuando tienes una pregunta sobre salud sexual, a quién acudes para informarte? </a:t>
            </a:r>
            <a:endParaRPr lang="es-ES" sz="100" dirty="0">
              <a:latin typeface="Segoe UI Symbol" panose="020B0502040204020203" pitchFamily="34" charset="0"/>
              <a:ea typeface="Segoe UI Symbol" panose="020B0502040204020203" pitchFamily="34" charset="0"/>
            </a:endParaRPr>
          </a:p>
        </p:txBody>
      </p:sp>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49</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1008076376"/>
              </p:ext>
            </p:extLst>
          </p:nvPr>
        </p:nvGraphicFramePr>
        <p:xfrm>
          <a:off x="5181599" y="197818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330038"/>
            <a:ext cx="6604566" cy="954107"/>
          </a:xfrm>
          <a:prstGeom prst="rect">
            <a:avLst/>
          </a:prstGeom>
          <a:noFill/>
        </p:spPr>
        <p:txBody>
          <a:bodyPr wrap="square" rtlCol="0">
            <a:spAutoFit/>
          </a:bodyPr>
          <a:lstStyle/>
          <a:p>
            <a:pPr algn="just"/>
            <a:r>
              <a:rPr lang="es-ES" sz="1400" dirty="0"/>
              <a:t>Internet, parece la solución para todo, y en el caso de tener dudas de carácter sexual no iba a ser menos. El medio al que más se recurre, con gran diferencia respecto del resto de formas, es internet. La rapidez con la que se obtiene respuesta es, sin duda, la principal ventaja frente al especialista, que es la segunda opción a la que más se recurre. </a:t>
            </a:r>
          </a:p>
        </p:txBody>
      </p:sp>
    </p:spTree>
    <p:extLst>
      <p:ext uri="{BB962C8B-B14F-4D97-AF65-F5344CB8AC3E}">
        <p14:creationId xmlns:p14="http://schemas.microsoft.com/office/powerpoint/2010/main" val="313430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4898571" y="70810"/>
            <a:ext cx="6974115" cy="562168"/>
          </a:xfrm>
        </p:spPr>
        <p:txBody>
          <a:bodyPr>
            <a:normAutofit/>
          </a:bodyPr>
          <a:lstStyle/>
          <a:p>
            <a:r>
              <a:rPr lang="es-ES" sz="2800" b="1" dirty="0">
                <a:latin typeface="Aharoni" panose="02010803020104030203" pitchFamily="2" charset="-79"/>
                <a:ea typeface="+mn-ea"/>
                <a:cs typeface="Aharoni" panose="02010803020104030203" pitchFamily="2" charset="-79"/>
              </a:rPr>
              <a:t>Satisfacción con su vida sexual</a:t>
            </a:r>
          </a:p>
        </p:txBody>
      </p:sp>
      <p:sp>
        <p:nvSpPr>
          <p:cNvPr id="5" name="CuadroTexto 4">
            <a:extLst>
              <a:ext uri="{FF2B5EF4-FFF2-40B4-BE49-F238E27FC236}">
                <a16:creationId xmlns:a16="http://schemas.microsoft.com/office/drawing/2014/main" id="{4073E289-D72A-4D07-A437-3955DDFD4F34}"/>
              </a:ext>
            </a:extLst>
          </p:cNvPr>
          <p:cNvSpPr txBox="1"/>
          <p:nvPr/>
        </p:nvSpPr>
        <p:spPr>
          <a:xfrm>
            <a:off x="5021336" y="6503182"/>
            <a:ext cx="6096000"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 ¿Cómo de satisfecho estás con tu vida sexual? </a:t>
            </a:r>
            <a:endParaRPr lang="es-ES" sz="800" dirty="0">
              <a:latin typeface="Segoe UI Symbol" panose="020B0502040204020203" pitchFamily="34" charset="0"/>
              <a:ea typeface="Segoe UI Symbol" panose="020B0502040204020203" pitchFamily="34" charset="0"/>
            </a:endParaRPr>
          </a:p>
        </p:txBody>
      </p:sp>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5</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2692081652"/>
              </p:ext>
            </p:extLst>
          </p:nvPr>
        </p:nvGraphicFramePr>
        <p:xfrm>
          <a:off x="4426249" y="1985277"/>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219200"/>
            <a:ext cx="6604566" cy="738664"/>
          </a:xfrm>
          <a:prstGeom prst="rect">
            <a:avLst/>
          </a:prstGeom>
          <a:noFill/>
        </p:spPr>
        <p:txBody>
          <a:bodyPr wrap="square" rtlCol="0">
            <a:spAutoFit/>
          </a:bodyPr>
          <a:lstStyle/>
          <a:p>
            <a:pPr algn="just"/>
            <a:r>
              <a:rPr lang="es-ES" sz="1400" dirty="0"/>
              <a:t>En general, puede afirmarse que los hombres españoles se sienten satisfechos con su vida sexual. Casi 6 de cada 10 hombres declaran estar muy o bastante satisfechos con su vida sexual frente a menos del 20% que están poco o nada satisfechos.</a:t>
            </a:r>
          </a:p>
        </p:txBody>
      </p:sp>
      <p:sp>
        <p:nvSpPr>
          <p:cNvPr id="4" name="CuadroTexto 3">
            <a:extLst>
              <a:ext uri="{FF2B5EF4-FFF2-40B4-BE49-F238E27FC236}">
                <a16:creationId xmlns:a16="http://schemas.microsoft.com/office/drawing/2014/main" id="{17742866-74A2-4C1B-B94F-8A8427E4AA2D}"/>
              </a:ext>
            </a:extLst>
          </p:cNvPr>
          <p:cNvSpPr txBox="1"/>
          <p:nvPr/>
        </p:nvSpPr>
        <p:spPr>
          <a:xfrm>
            <a:off x="9666421" y="2509944"/>
            <a:ext cx="2341418" cy="800219"/>
          </a:xfrm>
          <a:prstGeom prst="rect">
            <a:avLst/>
          </a:prstGeom>
          <a:noFill/>
        </p:spPr>
        <p:txBody>
          <a:bodyPr wrap="square" rtlCol="0">
            <a:spAutoFit/>
          </a:bodyPr>
          <a:lstStyle/>
          <a:p>
            <a:pPr algn="ctr"/>
            <a:r>
              <a:rPr lang="es-ES" dirty="0"/>
              <a:t>MUCHO + BASTANTE: </a:t>
            </a:r>
            <a:r>
              <a:rPr lang="es-ES" sz="2800" b="1" dirty="0">
                <a:latin typeface="Arial Black" panose="020B0A04020102020204" pitchFamily="34" charset="0"/>
              </a:rPr>
              <a:t>55,9%</a:t>
            </a:r>
            <a:endParaRPr lang="es-ES" b="1" dirty="0">
              <a:latin typeface="Arial Black" panose="020B0A04020102020204" pitchFamily="34" charset="0"/>
            </a:endParaRPr>
          </a:p>
        </p:txBody>
      </p:sp>
      <p:sp>
        <p:nvSpPr>
          <p:cNvPr id="10" name="CuadroTexto 9">
            <a:extLst>
              <a:ext uri="{FF2B5EF4-FFF2-40B4-BE49-F238E27FC236}">
                <a16:creationId xmlns:a16="http://schemas.microsoft.com/office/drawing/2014/main" id="{8305BA31-A05A-4C42-8240-A701E9616829}"/>
              </a:ext>
            </a:extLst>
          </p:cNvPr>
          <p:cNvSpPr txBox="1"/>
          <p:nvPr/>
        </p:nvSpPr>
        <p:spPr>
          <a:xfrm>
            <a:off x="9666421" y="4987720"/>
            <a:ext cx="2341418" cy="800219"/>
          </a:xfrm>
          <a:prstGeom prst="rect">
            <a:avLst/>
          </a:prstGeom>
          <a:noFill/>
        </p:spPr>
        <p:txBody>
          <a:bodyPr wrap="square" rtlCol="0">
            <a:spAutoFit/>
          </a:bodyPr>
          <a:lstStyle/>
          <a:p>
            <a:pPr algn="ctr"/>
            <a:r>
              <a:rPr lang="es-ES" dirty="0"/>
              <a:t>POCO + NADA: </a:t>
            </a:r>
            <a:r>
              <a:rPr lang="es-ES" sz="2800" b="1" dirty="0">
                <a:latin typeface="Arial Black" panose="020B0A04020102020204" pitchFamily="34" charset="0"/>
              </a:rPr>
              <a:t>18,2%</a:t>
            </a:r>
          </a:p>
        </p:txBody>
      </p:sp>
    </p:spTree>
    <p:extLst>
      <p:ext uri="{BB962C8B-B14F-4D97-AF65-F5344CB8AC3E}">
        <p14:creationId xmlns:p14="http://schemas.microsoft.com/office/powerpoint/2010/main" val="2149164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50</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1731109042"/>
              </p:ext>
            </p:extLst>
          </p:nvPr>
        </p:nvGraphicFramePr>
        <p:xfrm>
          <a:off x="5181599" y="1928813"/>
          <a:ext cx="6691087" cy="4315358"/>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85FC6ABD-2A90-4869-9A97-8C3EE2B95203}"/>
              </a:ext>
            </a:extLst>
          </p:cNvPr>
          <p:cNvSpPr txBox="1"/>
          <p:nvPr/>
        </p:nvSpPr>
        <p:spPr>
          <a:xfrm>
            <a:off x="5181599" y="1146582"/>
            <a:ext cx="6604566" cy="1169551"/>
          </a:xfrm>
          <a:prstGeom prst="rect">
            <a:avLst/>
          </a:prstGeom>
          <a:noFill/>
        </p:spPr>
        <p:txBody>
          <a:bodyPr wrap="square" rtlCol="0">
            <a:spAutoFit/>
          </a:bodyPr>
          <a:lstStyle/>
          <a:p>
            <a:pPr algn="just"/>
            <a:r>
              <a:rPr lang="es-ES" sz="1400" dirty="0"/>
              <a:t>Internet tiene su mayor aceptación entre los hombres de 16 a 34 años, descendiendo a medida que aumenta la edad. Sin embargo, en el caso del especialista, ocurre todo lo contrario, es decir, se consulta más al especialista a medida que aumenta la edad.  El caso de los amigos es similar al de internet, a mayor edad menos probabilidades de recurrir a ellos. </a:t>
            </a:r>
          </a:p>
        </p:txBody>
      </p:sp>
      <p:sp>
        <p:nvSpPr>
          <p:cNvPr id="15" name="15 CuadroTexto">
            <a:extLst>
              <a:ext uri="{FF2B5EF4-FFF2-40B4-BE49-F238E27FC236}">
                <a16:creationId xmlns:a16="http://schemas.microsoft.com/office/drawing/2014/main" id="{8369B6BF-154D-4297-AAB4-3AF372A5505B}"/>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13" name="Título 1">
            <a:extLst>
              <a:ext uri="{FF2B5EF4-FFF2-40B4-BE49-F238E27FC236}">
                <a16:creationId xmlns:a16="http://schemas.microsoft.com/office/drawing/2014/main" id="{41E8CE80-A437-4F44-B8C5-5A04115EAE09}"/>
              </a:ext>
            </a:extLst>
          </p:cNvPr>
          <p:cNvSpPr txBox="1">
            <a:spLocks/>
          </p:cNvSpPr>
          <p:nvPr/>
        </p:nvSpPr>
        <p:spPr>
          <a:xfrm>
            <a:off x="4937183" y="88858"/>
            <a:ext cx="6242539" cy="562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000" b="1">
                <a:latin typeface="Aharoni" panose="02010803020104030203" pitchFamily="2" charset="-79"/>
                <a:ea typeface="+mn-ea"/>
                <a:cs typeface="Aharoni" panose="02010803020104030203" pitchFamily="2" charset="-79"/>
              </a:rPr>
              <a:t>Cuando tiene una pregunta sobre salud sexual, a quien acude</a:t>
            </a:r>
            <a:endParaRPr lang="es-ES" sz="2000" b="1" dirty="0">
              <a:latin typeface="Aharoni" panose="02010803020104030203" pitchFamily="2" charset="-79"/>
              <a:ea typeface="+mn-ea"/>
              <a:cs typeface="Aharoni" panose="02010803020104030203" pitchFamily="2" charset="-79"/>
            </a:endParaRPr>
          </a:p>
        </p:txBody>
      </p:sp>
      <p:sp>
        <p:nvSpPr>
          <p:cNvPr id="14" name="CuadroTexto 13">
            <a:extLst>
              <a:ext uri="{FF2B5EF4-FFF2-40B4-BE49-F238E27FC236}">
                <a16:creationId xmlns:a16="http://schemas.microsoft.com/office/drawing/2014/main" id="{5758EA37-9282-46B3-8B8F-964879E00180}"/>
              </a:ext>
            </a:extLst>
          </p:cNvPr>
          <p:cNvSpPr txBox="1"/>
          <p:nvPr/>
        </p:nvSpPr>
        <p:spPr>
          <a:xfrm>
            <a:off x="5021336" y="6478472"/>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12-¿Cuando tienes una pregunta sobre salud sexual, a quién acudes para informarte? </a:t>
            </a:r>
            <a:endParaRPr lang="es-ES" sz="1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184943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51</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3706693075"/>
              </p:ext>
            </p:extLst>
          </p:nvPr>
        </p:nvGraphicFramePr>
        <p:xfrm>
          <a:off x="5210628" y="1956864"/>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149925"/>
            <a:ext cx="6604566" cy="1384995"/>
          </a:xfrm>
          <a:prstGeom prst="rect">
            <a:avLst/>
          </a:prstGeom>
          <a:noFill/>
        </p:spPr>
        <p:txBody>
          <a:bodyPr wrap="square" rtlCol="0">
            <a:spAutoFit/>
          </a:bodyPr>
          <a:lstStyle/>
          <a:p>
            <a:pPr algn="just"/>
            <a:r>
              <a:rPr lang="es-ES" sz="1400" dirty="0"/>
              <a:t>El estado civil, como ya sucedía en otras preguntas del estudio, influye a la hora de acudir para informarse sobre temas sexuales.  Internet, que es la 1ª vía, es más citada por los solteros/separados que por los casados/viviendo en pareja. Estos optan en mayor medida que los separados/solteros por consultar al especialista y como es lógico hablarlo con su pareja. A los amigos, que es la 4ª manera más común de consultar, optan significativamente más los solteros/separados que los casados/viviendo en pareja.</a:t>
            </a:r>
          </a:p>
        </p:txBody>
      </p:sp>
      <p:sp>
        <p:nvSpPr>
          <p:cNvPr id="12" name="Título 1">
            <a:extLst>
              <a:ext uri="{FF2B5EF4-FFF2-40B4-BE49-F238E27FC236}">
                <a16:creationId xmlns:a16="http://schemas.microsoft.com/office/drawing/2014/main" id="{BD3F6748-AC89-43DE-91A0-F37C2B19B159}"/>
              </a:ext>
            </a:extLst>
          </p:cNvPr>
          <p:cNvSpPr txBox="1">
            <a:spLocks/>
          </p:cNvSpPr>
          <p:nvPr/>
        </p:nvSpPr>
        <p:spPr>
          <a:xfrm>
            <a:off x="4937183" y="88858"/>
            <a:ext cx="6242539" cy="562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000" b="1">
                <a:latin typeface="Aharoni" panose="02010803020104030203" pitchFamily="2" charset="-79"/>
                <a:ea typeface="+mn-ea"/>
                <a:cs typeface="Aharoni" panose="02010803020104030203" pitchFamily="2" charset="-79"/>
              </a:rPr>
              <a:t>Cuando tiene una pregunta sobre salud sexual, a quien acude</a:t>
            </a:r>
            <a:endParaRPr lang="es-ES" sz="2000" b="1" dirty="0">
              <a:latin typeface="Aharoni" panose="02010803020104030203" pitchFamily="2" charset="-79"/>
              <a:ea typeface="+mn-ea"/>
              <a:cs typeface="Aharoni" panose="02010803020104030203" pitchFamily="2" charset="-79"/>
            </a:endParaRPr>
          </a:p>
        </p:txBody>
      </p:sp>
      <p:sp>
        <p:nvSpPr>
          <p:cNvPr id="13" name="CuadroTexto 12">
            <a:extLst>
              <a:ext uri="{FF2B5EF4-FFF2-40B4-BE49-F238E27FC236}">
                <a16:creationId xmlns:a16="http://schemas.microsoft.com/office/drawing/2014/main" id="{38057D9D-5383-4A08-B28C-2478A5A91C78}"/>
              </a:ext>
            </a:extLst>
          </p:cNvPr>
          <p:cNvSpPr txBox="1"/>
          <p:nvPr/>
        </p:nvSpPr>
        <p:spPr>
          <a:xfrm>
            <a:off x="5021336" y="6478472"/>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12-¿Cuando tienes una pregunta sobre salud sexual, a quién acudes para informarte? </a:t>
            </a:r>
            <a:endParaRPr lang="es-ES" sz="1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584466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52</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5189864" y="6184351"/>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480663" y="959316"/>
            <a:ext cx="11383726" cy="1169551"/>
          </a:xfrm>
          <a:prstGeom prst="rect">
            <a:avLst/>
          </a:prstGeom>
          <a:noFill/>
        </p:spPr>
        <p:txBody>
          <a:bodyPr wrap="square" rtlCol="0">
            <a:spAutoFit/>
          </a:bodyPr>
          <a:lstStyle/>
          <a:p>
            <a:pPr algn="just"/>
            <a:r>
              <a:rPr lang="es-ES" sz="1400" dirty="0"/>
              <a:t>En Andalucía parece claro que a la hora de consultar alguna duda de carácter sexual se opta por Internet, al igual que en Cataluña, aunque en este caso, la consulta a la pareja adquiere mayor importancia, mientras que en la Com. Valenciana donde internet también es prioritario, el papel del especialista es destacado. Sin embargo, en el caso de la Com. Madrid, a quien primero se acude cuando surge una duda sexual es al especialista, relegando la consulta de internet al 2º lugar. Otra particularidad de esta Comunidad es que es donde se da el mayor porcentaje de hombres que afirman no buscar información cuando tienen dudas.</a:t>
            </a:r>
          </a:p>
        </p:txBody>
      </p:sp>
      <p:sp>
        <p:nvSpPr>
          <p:cNvPr id="8" name="Título 1">
            <a:extLst>
              <a:ext uri="{FF2B5EF4-FFF2-40B4-BE49-F238E27FC236}">
                <a16:creationId xmlns:a16="http://schemas.microsoft.com/office/drawing/2014/main" id="{66F7E882-2F2E-4DDB-BF37-B5C00203E9D0}"/>
              </a:ext>
            </a:extLst>
          </p:cNvPr>
          <p:cNvSpPr>
            <a:spLocks noGrp="1"/>
          </p:cNvSpPr>
          <p:nvPr>
            <p:ph type="title"/>
          </p:nvPr>
        </p:nvSpPr>
        <p:spPr>
          <a:xfrm>
            <a:off x="1371601" y="88858"/>
            <a:ext cx="9808122" cy="562168"/>
          </a:xfrm>
        </p:spPr>
        <p:txBody>
          <a:bodyPr>
            <a:noAutofit/>
          </a:bodyPr>
          <a:lstStyle/>
          <a:p>
            <a:pPr algn="ctr">
              <a:lnSpc>
                <a:spcPct val="100000"/>
              </a:lnSpc>
            </a:pPr>
            <a:r>
              <a:rPr lang="es-ES" sz="2400" b="1" dirty="0">
                <a:latin typeface="Aharoni" panose="02010803020104030203" pitchFamily="2" charset="-79"/>
                <a:ea typeface="+mn-ea"/>
                <a:cs typeface="Aharoni" panose="02010803020104030203" pitchFamily="2" charset="-79"/>
              </a:rPr>
              <a:t>Cuando tiene una pregunta sobre salud sexual, a quien acude</a:t>
            </a:r>
          </a:p>
        </p:txBody>
      </p:sp>
      <p:sp>
        <p:nvSpPr>
          <p:cNvPr id="12" name="CuadroTexto 11">
            <a:extLst>
              <a:ext uri="{FF2B5EF4-FFF2-40B4-BE49-F238E27FC236}">
                <a16:creationId xmlns:a16="http://schemas.microsoft.com/office/drawing/2014/main" id="{7C63C5C0-21D1-47D4-8BCD-9B45E3C656B4}"/>
              </a:ext>
            </a:extLst>
          </p:cNvPr>
          <p:cNvSpPr txBox="1"/>
          <p:nvPr/>
        </p:nvSpPr>
        <p:spPr>
          <a:xfrm>
            <a:off x="184161" y="6538016"/>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12-¿Cuando tienes una pregunta sobre salud sexual, a quién acudes para informarte? </a:t>
            </a:r>
            <a:endParaRPr lang="es-ES" sz="100" dirty="0">
              <a:latin typeface="Segoe UI Symbol" panose="020B0502040204020203" pitchFamily="34" charset="0"/>
              <a:ea typeface="Segoe UI Symbol" panose="020B0502040204020203" pitchFamily="34" charset="0"/>
            </a:endParaRPr>
          </a:p>
        </p:txBody>
      </p:sp>
      <p:graphicFrame>
        <p:nvGraphicFramePr>
          <p:cNvPr id="14" name="Tabla 13">
            <a:extLst>
              <a:ext uri="{FF2B5EF4-FFF2-40B4-BE49-F238E27FC236}">
                <a16:creationId xmlns:a16="http://schemas.microsoft.com/office/drawing/2014/main" id="{A7BBCA10-54BE-40A1-938F-FDFD476E27F6}"/>
              </a:ext>
            </a:extLst>
          </p:cNvPr>
          <p:cNvGraphicFramePr>
            <a:graphicFrameLocks noGrp="1"/>
          </p:cNvGraphicFramePr>
          <p:nvPr>
            <p:extLst>
              <p:ext uri="{D42A27DB-BD31-4B8C-83A1-F6EECF244321}">
                <p14:modId xmlns:p14="http://schemas.microsoft.com/office/powerpoint/2010/main" val="129425285"/>
              </p:ext>
            </p:extLst>
          </p:nvPr>
        </p:nvGraphicFramePr>
        <p:xfrm>
          <a:off x="624114" y="2317791"/>
          <a:ext cx="11096827" cy="3654608"/>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585261">
                  <a:extLst>
                    <a:ext uri="{9D8B030D-6E8A-4147-A177-3AD203B41FA5}">
                      <a16:colId xmlns:a16="http://schemas.microsoft.com/office/drawing/2014/main" val="512689020"/>
                    </a:ext>
                  </a:extLst>
                </a:gridCol>
                <a:gridCol w="1585261">
                  <a:extLst>
                    <a:ext uri="{9D8B030D-6E8A-4147-A177-3AD203B41FA5}">
                      <a16:colId xmlns:a16="http://schemas.microsoft.com/office/drawing/2014/main" val="4213793513"/>
                    </a:ext>
                  </a:extLst>
                </a:gridCol>
                <a:gridCol w="1585261">
                  <a:extLst>
                    <a:ext uri="{9D8B030D-6E8A-4147-A177-3AD203B41FA5}">
                      <a16:colId xmlns:a16="http://schemas.microsoft.com/office/drawing/2014/main" val="1469429616"/>
                    </a:ext>
                  </a:extLst>
                </a:gridCol>
                <a:gridCol w="1585261">
                  <a:extLst>
                    <a:ext uri="{9D8B030D-6E8A-4147-A177-3AD203B41FA5}">
                      <a16:colId xmlns:a16="http://schemas.microsoft.com/office/drawing/2014/main" val="2433300626"/>
                    </a:ext>
                  </a:extLst>
                </a:gridCol>
                <a:gridCol w="1585261">
                  <a:extLst>
                    <a:ext uri="{9D8B030D-6E8A-4147-A177-3AD203B41FA5}">
                      <a16:colId xmlns:a16="http://schemas.microsoft.com/office/drawing/2014/main" val="2289185770"/>
                    </a:ext>
                  </a:extLst>
                </a:gridCol>
                <a:gridCol w="1585261">
                  <a:extLst>
                    <a:ext uri="{9D8B030D-6E8A-4147-A177-3AD203B41FA5}">
                      <a16:colId xmlns:a16="http://schemas.microsoft.com/office/drawing/2014/main" val="713186679"/>
                    </a:ext>
                  </a:extLst>
                </a:gridCol>
                <a:gridCol w="1585261">
                  <a:extLst>
                    <a:ext uri="{9D8B030D-6E8A-4147-A177-3AD203B41FA5}">
                      <a16:colId xmlns:a16="http://schemas.microsoft.com/office/drawing/2014/main" val="480125216"/>
                    </a:ext>
                  </a:extLst>
                </a:gridCol>
              </a:tblGrid>
              <a:tr h="557079">
                <a:tc>
                  <a:txBody>
                    <a:bodyPr/>
                    <a:lstStyle/>
                    <a:p>
                      <a:pPr algn="ctr" fontAlgn="b"/>
                      <a:endParaRPr lang="es-ES" sz="105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Andalucía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Cataluña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Valenciana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de Madrid</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Resto</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extLst>
                  <a:ext uri="{0D108BD9-81ED-4DB2-BD59-A6C34878D82A}">
                    <a16:rowId xmlns:a16="http://schemas.microsoft.com/office/drawing/2014/main" val="1954678773"/>
                  </a:ext>
                </a:extLst>
              </a:tr>
              <a:tr h="488431">
                <a:tc>
                  <a:txBody>
                    <a:bodyPr/>
                    <a:lstStyle/>
                    <a:p>
                      <a:pPr algn="l"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Internet</a:t>
                      </a:r>
                    </a:p>
                  </a:txBody>
                  <a:tcPr marL="9525" marR="9525" marT="9525" marB="0" anchor="ctr">
                    <a:solidFill>
                      <a:srgbClr val="00CCFF"/>
                    </a:solid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51,1%</a:t>
                      </a:r>
                    </a:p>
                  </a:txBody>
                  <a:tcPr marL="9525" marR="9525" marT="9525" marB="0" anchor="ctr">
                    <a:solidFill>
                      <a:srgbClr val="00CCFF"/>
                    </a:solid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60,6%</a:t>
                      </a:r>
                    </a:p>
                  </a:txBody>
                  <a:tcPr marL="9525" marR="9525" marT="9525" marB="0" anchor="ctr">
                    <a:solidFill>
                      <a:srgbClr val="00CCFF"/>
                    </a:solid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51,2%</a:t>
                      </a:r>
                    </a:p>
                  </a:txBody>
                  <a:tcPr marL="9525" marR="9525" marT="9525" marB="0" anchor="ctr">
                    <a:solidFill>
                      <a:srgbClr val="00CCFF"/>
                    </a:solid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47,7%</a:t>
                      </a:r>
                    </a:p>
                  </a:txBody>
                  <a:tcPr marL="9525" marR="9525" marT="9525" marB="0" anchor="ctr">
                    <a:solidFill>
                      <a:srgbClr val="00CCFF"/>
                    </a:solid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39,3%</a:t>
                      </a:r>
                    </a:p>
                  </a:txBody>
                  <a:tcPr marL="9525" marR="9525" marT="9525" marB="0" anchor="ctr">
                    <a:solidFill>
                      <a:srgbClr val="00CCFF"/>
                    </a:solid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57,4%</a:t>
                      </a:r>
                    </a:p>
                  </a:txBody>
                  <a:tcPr marL="9525" marR="9525" marT="9525" marB="0" anchor="ctr">
                    <a:solidFill>
                      <a:srgbClr val="00CCFF"/>
                    </a:solidFill>
                  </a:tcPr>
                </a:tc>
                <a:extLst>
                  <a:ext uri="{0D108BD9-81ED-4DB2-BD59-A6C34878D82A}">
                    <a16:rowId xmlns:a16="http://schemas.microsoft.com/office/drawing/2014/main" val="4050687424"/>
                  </a:ext>
                </a:extLst>
              </a:tr>
              <a:tr h="488431">
                <a:tc>
                  <a:txBody>
                    <a:bodyPr/>
                    <a:lstStyle/>
                    <a:p>
                      <a:pPr algn="l"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Especialistas</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35,2%</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34,0%</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35,3%</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36,9%</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42,3%</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24,8%</a:t>
                      </a:r>
                    </a:p>
                  </a:txBody>
                  <a:tcPr marL="9525" marR="9525" marT="9525" marB="0" anchor="ctr">
                    <a:noFill/>
                  </a:tcPr>
                </a:tc>
                <a:extLst>
                  <a:ext uri="{0D108BD9-81ED-4DB2-BD59-A6C34878D82A}">
                    <a16:rowId xmlns:a16="http://schemas.microsoft.com/office/drawing/2014/main" val="816817818"/>
                  </a:ext>
                </a:extLst>
              </a:tr>
              <a:tr h="585035">
                <a:tc>
                  <a:txBody>
                    <a:bodyPr/>
                    <a:lstStyle/>
                    <a:p>
                      <a:pPr algn="l"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Pareja</a:t>
                      </a:r>
                    </a:p>
                  </a:txBody>
                  <a:tcPr marL="9525" marR="9525" marT="9525" marB="0" anchor="ctr">
                    <a:solidFill>
                      <a:srgbClr val="00CCFF"/>
                    </a:solid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31,7%</a:t>
                      </a:r>
                    </a:p>
                  </a:txBody>
                  <a:tcPr marL="9525" marR="9525" marT="9525" marB="0" anchor="ctr">
                    <a:solidFill>
                      <a:srgbClr val="00CCFF"/>
                    </a:solid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30,5%</a:t>
                      </a:r>
                    </a:p>
                  </a:txBody>
                  <a:tcPr marL="9525" marR="9525" marT="9525" marB="0" anchor="ctr">
                    <a:solidFill>
                      <a:srgbClr val="00CCFF"/>
                    </a:solid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39,2%</a:t>
                      </a:r>
                    </a:p>
                  </a:txBody>
                  <a:tcPr marL="9525" marR="9525" marT="9525" marB="0" anchor="ctr">
                    <a:solidFill>
                      <a:srgbClr val="00CCFF"/>
                    </a:solid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27,8%</a:t>
                      </a:r>
                    </a:p>
                  </a:txBody>
                  <a:tcPr marL="9525" marR="9525" marT="9525" marB="0" anchor="ctr">
                    <a:solidFill>
                      <a:srgbClr val="00CCFF"/>
                    </a:solid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25,1%</a:t>
                      </a:r>
                    </a:p>
                  </a:txBody>
                  <a:tcPr marL="9525" marR="9525" marT="9525" marB="0" anchor="ctr">
                    <a:solidFill>
                      <a:srgbClr val="00CCFF"/>
                    </a:solid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34,7%</a:t>
                      </a:r>
                    </a:p>
                  </a:txBody>
                  <a:tcPr marL="9525" marR="9525" marT="9525" marB="0" anchor="ctr">
                    <a:solidFill>
                      <a:srgbClr val="00CCFF"/>
                    </a:solidFill>
                  </a:tcPr>
                </a:tc>
                <a:extLst>
                  <a:ext uri="{0D108BD9-81ED-4DB2-BD59-A6C34878D82A}">
                    <a16:rowId xmlns:a16="http://schemas.microsoft.com/office/drawing/2014/main" val="4038370959"/>
                  </a:ext>
                </a:extLst>
              </a:tr>
              <a:tr h="488431">
                <a:tc>
                  <a:txBody>
                    <a:bodyPr/>
                    <a:lstStyle/>
                    <a:p>
                      <a:pPr algn="l"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Amigos</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29,3%</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39,4%</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29,1%</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18,4%</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18,7%</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45,5%</a:t>
                      </a:r>
                    </a:p>
                  </a:txBody>
                  <a:tcPr marL="9525" marR="9525" marT="9525" marB="0" anchor="ctr">
                    <a:noFill/>
                  </a:tcPr>
                </a:tc>
                <a:extLst>
                  <a:ext uri="{0D108BD9-81ED-4DB2-BD59-A6C34878D82A}">
                    <a16:rowId xmlns:a16="http://schemas.microsoft.com/office/drawing/2014/main" val="3096074807"/>
                  </a:ext>
                </a:extLst>
              </a:tr>
              <a:tr h="488431">
                <a:tc>
                  <a:txBody>
                    <a:bodyPr/>
                    <a:lstStyle/>
                    <a:p>
                      <a:pPr algn="l"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Familia</a:t>
                      </a:r>
                    </a:p>
                  </a:txBody>
                  <a:tcPr marL="9525" marR="9525" marT="9525" marB="0" anchor="ctr">
                    <a:solidFill>
                      <a:srgbClr val="00CCFF"/>
                    </a:solid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7,0%</a:t>
                      </a:r>
                    </a:p>
                  </a:txBody>
                  <a:tcPr marL="9525" marR="9525" marT="9525" marB="0" anchor="ctr">
                    <a:solidFill>
                      <a:srgbClr val="00CCFF"/>
                    </a:solid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7,9%</a:t>
                      </a:r>
                    </a:p>
                  </a:txBody>
                  <a:tcPr marL="9525" marR="9525" marT="9525" marB="0" anchor="ctr">
                    <a:solidFill>
                      <a:srgbClr val="00CCFF"/>
                    </a:solid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6,5%</a:t>
                      </a:r>
                    </a:p>
                  </a:txBody>
                  <a:tcPr marL="9525" marR="9525" marT="9525" marB="0" anchor="ctr">
                    <a:solidFill>
                      <a:srgbClr val="00CCFF"/>
                    </a:solid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4,2%</a:t>
                      </a:r>
                    </a:p>
                  </a:txBody>
                  <a:tcPr marL="9525" marR="9525" marT="9525" marB="0" anchor="ctr">
                    <a:solidFill>
                      <a:srgbClr val="00CCFF"/>
                    </a:solid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3,0%</a:t>
                      </a:r>
                    </a:p>
                  </a:txBody>
                  <a:tcPr marL="9525" marR="9525" marT="9525" marB="0" anchor="ctr">
                    <a:solidFill>
                      <a:srgbClr val="00CCFF"/>
                    </a:solid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16,3%</a:t>
                      </a:r>
                    </a:p>
                  </a:txBody>
                  <a:tcPr marL="9525" marR="9525" marT="9525" marB="0" anchor="ctr">
                    <a:solidFill>
                      <a:srgbClr val="00CCFF"/>
                    </a:solidFill>
                  </a:tcPr>
                </a:tc>
                <a:extLst>
                  <a:ext uri="{0D108BD9-81ED-4DB2-BD59-A6C34878D82A}">
                    <a16:rowId xmlns:a16="http://schemas.microsoft.com/office/drawing/2014/main" val="1176495665"/>
                  </a:ext>
                </a:extLst>
              </a:tr>
              <a:tr h="557684">
                <a:tc>
                  <a:txBody>
                    <a:bodyPr/>
                    <a:lstStyle/>
                    <a:p>
                      <a:pPr algn="l"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Nadie (no busco información)</a:t>
                      </a:r>
                    </a:p>
                  </a:txBody>
                  <a:tcPr marL="9525" marR="9525" marT="9525" marB="0" anchor="ctr">
                    <a:noFill/>
                  </a:tcPr>
                </a:tc>
                <a:tc>
                  <a:txBody>
                    <a:bodyPr/>
                    <a:lstStyle/>
                    <a:p>
                      <a:pPr marL="0" algn="ctr" defTabSz="914400" rtl="0" eaLnBrk="1" fontAlgn="b" latinLnBrk="0" hangingPunct="1"/>
                      <a:r>
                        <a:rPr lang="es-ES" sz="1600" u="none" strike="noStrike" kern="1200" dirty="0">
                          <a:solidFill>
                            <a:schemeClr val="dk1"/>
                          </a:solidFill>
                          <a:effectLst/>
                          <a:latin typeface="Segoe UI Symbol" panose="020B0502040204020203" pitchFamily="34" charset="0"/>
                          <a:ea typeface="Segoe UI Symbol" panose="020B0502040204020203" pitchFamily="34" charset="0"/>
                          <a:cs typeface="+mn-cs"/>
                        </a:rPr>
                        <a:t>9,7%</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5,7%</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8,3%</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12,7%</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16,1%</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5,0%</a:t>
                      </a:r>
                    </a:p>
                  </a:txBody>
                  <a:tcPr marL="9525" marR="9525" marT="9525" marB="0" anchor="ctr">
                    <a:noFill/>
                  </a:tcPr>
                </a:tc>
                <a:extLst>
                  <a:ext uri="{0D108BD9-81ED-4DB2-BD59-A6C34878D82A}">
                    <a16:rowId xmlns:a16="http://schemas.microsoft.com/office/drawing/2014/main" val="2616702204"/>
                  </a:ext>
                </a:extLst>
              </a:tr>
            </a:tbl>
          </a:graphicData>
        </a:graphic>
      </p:graphicFrame>
      <p:sp>
        <p:nvSpPr>
          <p:cNvPr id="10" name="Elipse 9">
            <a:extLst>
              <a:ext uri="{FF2B5EF4-FFF2-40B4-BE49-F238E27FC236}">
                <a16:creationId xmlns:a16="http://schemas.microsoft.com/office/drawing/2014/main" id="{7A8DC48E-C2FA-45B8-897B-B975764D993D}"/>
              </a:ext>
            </a:extLst>
          </p:cNvPr>
          <p:cNvSpPr/>
          <p:nvPr/>
        </p:nvSpPr>
        <p:spPr>
          <a:xfrm>
            <a:off x="4073241" y="2916491"/>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9B70BBB8-3444-4521-9FD3-412795724491}"/>
              </a:ext>
            </a:extLst>
          </p:cNvPr>
          <p:cNvSpPr/>
          <p:nvPr/>
        </p:nvSpPr>
        <p:spPr>
          <a:xfrm>
            <a:off x="8866914" y="3366765"/>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AADD44A0-3BCF-481C-A331-0EC455E05B94}"/>
              </a:ext>
            </a:extLst>
          </p:cNvPr>
          <p:cNvSpPr/>
          <p:nvPr/>
        </p:nvSpPr>
        <p:spPr>
          <a:xfrm>
            <a:off x="5666509" y="3933813"/>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C944BF8A-15B8-443D-8DEC-B6C794B61DBF}"/>
              </a:ext>
            </a:extLst>
          </p:cNvPr>
          <p:cNvSpPr/>
          <p:nvPr/>
        </p:nvSpPr>
        <p:spPr>
          <a:xfrm>
            <a:off x="10474037" y="4460286"/>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9E13040C-8682-4709-ACBF-A3AD7F0DBFF7}"/>
              </a:ext>
            </a:extLst>
          </p:cNvPr>
          <p:cNvSpPr/>
          <p:nvPr/>
        </p:nvSpPr>
        <p:spPr>
          <a:xfrm>
            <a:off x="10473141" y="4991205"/>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98EB484B-61C4-4838-A60E-1292C3D841B0}"/>
              </a:ext>
            </a:extLst>
          </p:cNvPr>
          <p:cNvSpPr/>
          <p:nvPr/>
        </p:nvSpPr>
        <p:spPr>
          <a:xfrm>
            <a:off x="8907573" y="5476120"/>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93704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4281716" y="88858"/>
            <a:ext cx="7553472" cy="562168"/>
          </a:xfrm>
        </p:spPr>
        <p:txBody>
          <a:bodyPr>
            <a:noAutofit/>
          </a:bodyPr>
          <a:lstStyle/>
          <a:p>
            <a:pPr algn="ctr">
              <a:lnSpc>
                <a:spcPct val="100000"/>
              </a:lnSpc>
            </a:pPr>
            <a:r>
              <a:rPr lang="es-ES" sz="2000" b="1" dirty="0">
                <a:latin typeface="Aharoni" panose="02010803020104030203" pitchFamily="2" charset="-79"/>
                <a:ea typeface="+mn-ea"/>
                <a:cs typeface="Aharoni" panose="02010803020104030203" pitchFamily="2" charset="-79"/>
              </a:rPr>
              <a:t>Importancia del sexo en una relación de pareja</a:t>
            </a:r>
          </a:p>
        </p:txBody>
      </p:sp>
      <p:sp>
        <p:nvSpPr>
          <p:cNvPr id="5" name="CuadroTexto 4">
            <a:extLst>
              <a:ext uri="{FF2B5EF4-FFF2-40B4-BE49-F238E27FC236}">
                <a16:creationId xmlns:a16="http://schemas.microsoft.com/office/drawing/2014/main" id="{4073E289-D72A-4D07-A437-3955DDFD4F34}"/>
              </a:ext>
            </a:extLst>
          </p:cNvPr>
          <p:cNvSpPr txBox="1"/>
          <p:nvPr/>
        </p:nvSpPr>
        <p:spPr>
          <a:xfrm>
            <a:off x="5021336" y="6478472"/>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13 - Para ti, ¿Qué importancia tiene el sexo en una relación de pareja? </a:t>
            </a:r>
            <a:endParaRPr lang="es-ES" sz="100" dirty="0">
              <a:latin typeface="Segoe UI Symbol" panose="020B0502040204020203" pitchFamily="34" charset="0"/>
              <a:ea typeface="Segoe UI Symbol" panose="020B0502040204020203" pitchFamily="34" charset="0"/>
            </a:endParaRPr>
          </a:p>
        </p:txBody>
      </p:sp>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53</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696601662"/>
              </p:ext>
            </p:extLst>
          </p:nvPr>
        </p:nvGraphicFramePr>
        <p:xfrm>
          <a:off x="4146043" y="2085173"/>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482439"/>
            <a:ext cx="6604566" cy="523220"/>
          </a:xfrm>
          <a:prstGeom prst="rect">
            <a:avLst/>
          </a:prstGeom>
          <a:noFill/>
        </p:spPr>
        <p:txBody>
          <a:bodyPr wrap="square" rtlCol="0">
            <a:spAutoFit/>
          </a:bodyPr>
          <a:lstStyle/>
          <a:p>
            <a:pPr algn="just"/>
            <a:r>
              <a:rPr lang="es-ES" sz="1400" dirty="0"/>
              <a:t>Hay total unanimidad entre los hombres que el sexo en una relación de pareja es muy o bastante importante. </a:t>
            </a:r>
          </a:p>
        </p:txBody>
      </p:sp>
      <p:sp>
        <p:nvSpPr>
          <p:cNvPr id="10" name="CuadroTexto 9">
            <a:extLst>
              <a:ext uri="{FF2B5EF4-FFF2-40B4-BE49-F238E27FC236}">
                <a16:creationId xmlns:a16="http://schemas.microsoft.com/office/drawing/2014/main" id="{C2ACE555-51FF-489B-8AC1-D2868E1BB522}"/>
              </a:ext>
            </a:extLst>
          </p:cNvPr>
          <p:cNvSpPr txBox="1"/>
          <p:nvPr/>
        </p:nvSpPr>
        <p:spPr>
          <a:xfrm>
            <a:off x="9666421" y="2509944"/>
            <a:ext cx="2341418" cy="800219"/>
          </a:xfrm>
          <a:prstGeom prst="rect">
            <a:avLst/>
          </a:prstGeom>
          <a:noFill/>
        </p:spPr>
        <p:txBody>
          <a:bodyPr wrap="square" rtlCol="0">
            <a:spAutoFit/>
          </a:bodyPr>
          <a:lstStyle/>
          <a:p>
            <a:pPr algn="ctr"/>
            <a:r>
              <a:rPr lang="es-ES" dirty="0"/>
              <a:t>MUCHO + BASTANTE: </a:t>
            </a:r>
            <a:r>
              <a:rPr lang="es-ES" sz="2800" b="1" dirty="0">
                <a:latin typeface="Arial Black" panose="020B0A04020102020204" pitchFamily="34" charset="0"/>
              </a:rPr>
              <a:t>85,7%</a:t>
            </a:r>
            <a:endParaRPr lang="es-ES" b="1" dirty="0">
              <a:latin typeface="Arial Black" panose="020B0A04020102020204" pitchFamily="34" charset="0"/>
            </a:endParaRPr>
          </a:p>
        </p:txBody>
      </p:sp>
      <p:sp>
        <p:nvSpPr>
          <p:cNvPr id="11" name="CuadroTexto 10">
            <a:extLst>
              <a:ext uri="{FF2B5EF4-FFF2-40B4-BE49-F238E27FC236}">
                <a16:creationId xmlns:a16="http://schemas.microsoft.com/office/drawing/2014/main" id="{0E0155D3-AD91-4F78-A84E-6251260C5E06}"/>
              </a:ext>
            </a:extLst>
          </p:cNvPr>
          <p:cNvSpPr txBox="1"/>
          <p:nvPr/>
        </p:nvSpPr>
        <p:spPr>
          <a:xfrm>
            <a:off x="9666421" y="4987720"/>
            <a:ext cx="2341418" cy="800219"/>
          </a:xfrm>
          <a:prstGeom prst="rect">
            <a:avLst/>
          </a:prstGeom>
          <a:noFill/>
        </p:spPr>
        <p:txBody>
          <a:bodyPr wrap="square" rtlCol="0">
            <a:spAutoFit/>
          </a:bodyPr>
          <a:lstStyle/>
          <a:p>
            <a:pPr algn="ctr"/>
            <a:r>
              <a:rPr lang="es-ES" dirty="0"/>
              <a:t>POCO + NADA: </a:t>
            </a:r>
            <a:r>
              <a:rPr lang="es-ES" sz="2800" b="1" dirty="0">
                <a:latin typeface="Arial Black" panose="020B0A04020102020204" pitchFamily="34" charset="0"/>
              </a:rPr>
              <a:t>2,2%</a:t>
            </a:r>
          </a:p>
        </p:txBody>
      </p:sp>
    </p:spTree>
    <p:extLst>
      <p:ext uri="{BB962C8B-B14F-4D97-AF65-F5344CB8AC3E}">
        <p14:creationId xmlns:p14="http://schemas.microsoft.com/office/powerpoint/2010/main" val="1010124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54</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5248445" y="5983432"/>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graphicFrame>
        <p:nvGraphicFramePr>
          <p:cNvPr id="10" name="Tabla 9">
            <a:extLst>
              <a:ext uri="{FF2B5EF4-FFF2-40B4-BE49-F238E27FC236}">
                <a16:creationId xmlns:a16="http://schemas.microsoft.com/office/drawing/2014/main" id="{F1FA2931-10FE-40B2-9C83-D35E2C709D41}"/>
              </a:ext>
            </a:extLst>
          </p:cNvPr>
          <p:cNvGraphicFramePr>
            <a:graphicFrameLocks noGrp="1"/>
          </p:cNvGraphicFramePr>
          <p:nvPr>
            <p:extLst>
              <p:ext uri="{D42A27DB-BD31-4B8C-83A1-F6EECF244321}">
                <p14:modId xmlns:p14="http://schemas.microsoft.com/office/powerpoint/2010/main" val="2854973207"/>
              </p:ext>
            </p:extLst>
          </p:nvPr>
        </p:nvGraphicFramePr>
        <p:xfrm>
          <a:off x="624114" y="1985277"/>
          <a:ext cx="11096827" cy="366078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585261">
                  <a:extLst>
                    <a:ext uri="{9D8B030D-6E8A-4147-A177-3AD203B41FA5}">
                      <a16:colId xmlns:a16="http://schemas.microsoft.com/office/drawing/2014/main" val="512689020"/>
                    </a:ext>
                  </a:extLst>
                </a:gridCol>
                <a:gridCol w="1585261">
                  <a:extLst>
                    <a:ext uri="{9D8B030D-6E8A-4147-A177-3AD203B41FA5}">
                      <a16:colId xmlns:a16="http://schemas.microsoft.com/office/drawing/2014/main" val="4213793513"/>
                    </a:ext>
                  </a:extLst>
                </a:gridCol>
                <a:gridCol w="1585261">
                  <a:extLst>
                    <a:ext uri="{9D8B030D-6E8A-4147-A177-3AD203B41FA5}">
                      <a16:colId xmlns:a16="http://schemas.microsoft.com/office/drawing/2014/main" val="1469429616"/>
                    </a:ext>
                  </a:extLst>
                </a:gridCol>
                <a:gridCol w="1585261">
                  <a:extLst>
                    <a:ext uri="{9D8B030D-6E8A-4147-A177-3AD203B41FA5}">
                      <a16:colId xmlns:a16="http://schemas.microsoft.com/office/drawing/2014/main" val="2433300626"/>
                    </a:ext>
                  </a:extLst>
                </a:gridCol>
                <a:gridCol w="1585261">
                  <a:extLst>
                    <a:ext uri="{9D8B030D-6E8A-4147-A177-3AD203B41FA5}">
                      <a16:colId xmlns:a16="http://schemas.microsoft.com/office/drawing/2014/main" val="2289185770"/>
                    </a:ext>
                  </a:extLst>
                </a:gridCol>
                <a:gridCol w="1585261">
                  <a:extLst>
                    <a:ext uri="{9D8B030D-6E8A-4147-A177-3AD203B41FA5}">
                      <a16:colId xmlns:a16="http://schemas.microsoft.com/office/drawing/2014/main" val="713186679"/>
                    </a:ext>
                  </a:extLst>
                </a:gridCol>
                <a:gridCol w="1585261">
                  <a:extLst>
                    <a:ext uri="{9D8B030D-6E8A-4147-A177-3AD203B41FA5}">
                      <a16:colId xmlns:a16="http://schemas.microsoft.com/office/drawing/2014/main" val="480125216"/>
                    </a:ext>
                  </a:extLst>
                </a:gridCol>
              </a:tblGrid>
              <a:tr h="496666">
                <a:tc>
                  <a:txBody>
                    <a:bodyPr/>
                    <a:lstStyle/>
                    <a:p>
                      <a:pPr algn="ctr" fontAlgn="b"/>
                      <a:endParaRPr lang="es-ES" sz="105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16-24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25-34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35-44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45-54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55-65 años</a:t>
                      </a:r>
                    </a:p>
                  </a:txBody>
                  <a:tcPr marL="9525" marR="9525" marT="9525" marB="0" anchor="ctr">
                    <a:solidFill>
                      <a:schemeClr val="tx2"/>
                    </a:solidFill>
                  </a:tcPr>
                </a:tc>
                <a:extLst>
                  <a:ext uri="{0D108BD9-81ED-4DB2-BD59-A6C34878D82A}">
                    <a16:rowId xmlns:a16="http://schemas.microsoft.com/office/drawing/2014/main" val="1954678773"/>
                  </a:ext>
                </a:extLst>
              </a:tr>
              <a:tr h="435463">
                <a:tc>
                  <a:txBody>
                    <a:bodyPr/>
                    <a:lstStyle/>
                    <a:p>
                      <a:pPr marL="0" algn="l"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Mucho</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37,6%</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32,7%</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33,0%</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34,5%</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46,2%</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40,4%</a:t>
                      </a:r>
                    </a:p>
                  </a:txBody>
                  <a:tcPr marL="9525" marR="9525" marT="9525" marB="0" anchor="ctr">
                    <a:noFill/>
                  </a:tcPr>
                </a:tc>
                <a:extLst>
                  <a:ext uri="{0D108BD9-81ED-4DB2-BD59-A6C34878D82A}">
                    <a16:rowId xmlns:a16="http://schemas.microsoft.com/office/drawing/2014/main" val="4050687424"/>
                  </a:ext>
                </a:extLst>
              </a:tr>
              <a:tr h="435463">
                <a:tc>
                  <a:txBody>
                    <a:bodyPr/>
                    <a:lstStyle/>
                    <a:p>
                      <a:pPr marL="0" algn="l"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Bastante</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48,1%</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47,0%</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50,2%</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50,9%</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43,8%</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47,6%</a:t>
                      </a:r>
                    </a:p>
                  </a:txBody>
                  <a:tcPr marL="9525" marR="9525" marT="9525" marB="0" anchor="ctr">
                    <a:noFill/>
                  </a:tcPr>
                </a:tc>
                <a:extLst>
                  <a:ext uri="{0D108BD9-81ED-4DB2-BD59-A6C34878D82A}">
                    <a16:rowId xmlns:a16="http://schemas.microsoft.com/office/drawing/2014/main" val="816817818"/>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MUCHO+ BASTANTE</a:t>
                      </a:r>
                    </a:p>
                  </a:txBody>
                  <a:tcPr marL="9525" marR="9525" marT="9525" marB="0" anchor="ctr">
                    <a:solidFill>
                      <a:schemeClr val="accent4">
                        <a:lumMod val="60000"/>
                        <a:lumOff val="40000"/>
                      </a:schemeClr>
                    </a:solidFill>
                  </a:tcPr>
                </a:tc>
                <a:tc>
                  <a:txBody>
                    <a:bodyPr/>
                    <a:lstStyle/>
                    <a:p>
                      <a:pPr algn="ctr"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85,7%</a:t>
                      </a:r>
                    </a:p>
                  </a:txBody>
                  <a:tcPr marL="9525" marR="9525" marT="9525" marB="0" anchor="ctr">
                    <a:solidFill>
                      <a:schemeClr val="accent4">
                        <a:lumMod val="60000"/>
                        <a:lumOff val="40000"/>
                      </a:schemeClr>
                    </a:solidFill>
                  </a:tcPr>
                </a:tc>
                <a:tc>
                  <a:txBody>
                    <a:bodyPr/>
                    <a:lstStyle/>
                    <a:p>
                      <a:pPr algn="ctr"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79,7%</a:t>
                      </a:r>
                    </a:p>
                  </a:txBody>
                  <a:tcPr marL="9525" marR="9525" marT="9525" marB="0" anchor="ctr">
                    <a:solidFill>
                      <a:schemeClr val="accent4">
                        <a:lumMod val="60000"/>
                        <a:lumOff val="40000"/>
                      </a:schemeClr>
                    </a:solidFill>
                  </a:tcPr>
                </a:tc>
                <a:tc>
                  <a:txBody>
                    <a:bodyPr/>
                    <a:lstStyle/>
                    <a:p>
                      <a:pPr algn="ctr" fontAlgn="b"/>
                      <a:r>
                        <a:rPr lang="es-ES" sz="1600" b="1" i="0" u="none" strike="noStrike">
                          <a:solidFill>
                            <a:srgbClr val="000000"/>
                          </a:solidFill>
                          <a:effectLst/>
                          <a:latin typeface="Segoe UI Symbol" panose="020B0502040204020203" pitchFamily="34" charset="0"/>
                          <a:ea typeface="Segoe UI Symbol" panose="020B0502040204020203" pitchFamily="34" charset="0"/>
                        </a:rPr>
                        <a:t>83,2%</a:t>
                      </a:r>
                    </a:p>
                  </a:txBody>
                  <a:tcPr marL="9525" marR="9525" marT="9525" marB="0" anchor="ctr">
                    <a:solidFill>
                      <a:schemeClr val="accent4">
                        <a:lumMod val="60000"/>
                        <a:lumOff val="40000"/>
                      </a:schemeClr>
                    </a:solidFill>
                  </a:tcPr>
                </a:tc>
                <a:tc>
                  <a:txBody>
                    <a:bodyPr/>
                    <a:lstStyle/>
                    <a:p>
                      <a:pPr algn="ctr" fontAlgn="b"/>
                      <a:r>
                        <a:rPr lang="es-ES" sz="1600" b="1" i="0" u="none" strike="noStrike">
                          <a:solidFill>
                            <a:srgbClr val="000000"/>
                          </a:solidFill>
                          <a:effectLst/>
                          <a:latin typeface="Segoe UI Symbol" panose="020B0502040204020203" pitchFamily="34" charset="0"/>
                          <a:ea typeface="Segoe UI Symbol" panose="020B0502040204020203" pitchFamily="34" charset="0"/>
                        </a:rPr>
                        <a:t>85,4%</a:t>
                      </a:r>
                    </a:p>
                  </a:txBody>
                  <a:tcPr marL="9525" marR="9525" marT="9525" marB="0" anchor="ctr">
                    <a:solidFill>
                      <a:schemeClr val="accent4">
                        <a:lumMod val="60000"/>
                        <a:lumOff val="40000"/>
                      </a:schemeClr>
                    </a:solidFill>
                  </a:tcPr>
                </a:tc>
                <a:tc>
                  <a:txBody>
                    <a:bodyPr/>
                    <a:lstStyle/>
                    <a:p>
                      <a:pPr algn="ctr" fontAlgn="b"/>
                      <a:r>
                        <a:rPr lang="es-ES" sz="1600" b="1" i="0" u="none" strike="noStrike">
                          <a:solidFill>
                            <a:srgbClr val="000000"/>
                          </a:solidFill>
                          <a:effectLst/>
                          <a:latin typeface="Segoe UI Symbol" panose="020B0502040204020203" pitchFamily="34" charset="0"/>
                          <a:ea typeface="Segoe UI Symbol" panose="020B0502040204020203" pitchFamily="34" charset="0"/>
                        </a:rPr>
                        <a:t>90,0%</a:t>
                      </a:r>
                    </a:p>
                  </a:txBody>
                  <a:tcPr marL="9525" marR="9525" marT="9525" marB="0" anchor="ctr">
                    <a:solidFill>
                      <a:schemeClr val="accent4">
                        <a:lumMod val="60000"/>
                        <a:lumOff val="40000"/>
                      </a:schemeClr>
                    </a:solidFill>
                  </a:tcPr>
                </a:tc>
                <a:tc>
                  <a:txBody>
                    <a:bodyPr/>
                    <a:lstStyle/>
                    <a:p>
                      <a:pPr algn="ctr"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88,0%</a:t>
                      </a:r>
                    </a:p>
                  </a:txBody>
                  <a:tcPr marL="9525" marR="9525" marT="9525" marB="0" anchor="ctr">
                    <a:solidFill>
                      <a:schemeClr val="accent4">
                        <a:lumMod val="60000"/>
                        <a:lumOff val="40000"/>
                      </a:schemeClr>
                    </a:solidFill>
                  </a:tcPr>
                </a:tc>
                <a:extLst>
                  <a:ext uri="{0D108BD9-81ED-4DB2-BD59-A6C34878D82A}">
                    <a16:rowId xmlns:a16="http://schemas.microsoft.com/office/drawing/2014/main" val="4038370959"/>
                  </a:ext>
                </a:extLst>
              </a:tr>
              <a:tr h="435463">
                <a:tc>
                  <a:txBody>
                    <a:bodyPr/>
                    <a:lstStyle/>
                    <a:p>
                      <a:pPr algn="l"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Algo </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12,2%</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16,8%</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14,3%</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13,5%</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7,3%</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10,5%</a:t>
                      </a:r>
                    </a:p>
                  </a:txBody>
                  <a:tcPr marL="9525" marR="9525" marT="9525" marB="0" anchor="ctr">
                    <a:noFill/>
                  </a:tcPr>
                </a:tc>
                <a:extLst>
                  <a:ext uri="{0D108BD9-81ED-4DB2-BD59-A6C34878D82A}">
                    <a16:rowId xmlns:a16="http://schemas.microsoft.com/office/drawing/2014/main" val="3096074807"/>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Poco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1,3%</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1,5%</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1,9%</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0,5%</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1,5%</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1,1%</a:t>
                      </a:r>
                    </a:p>
                  </a:txBody>
                  <a:tcPr marL="9525" marR="9525" marT="9525" marB="0" anchor="ctr">
                    <a:noFill/>
                  </a:tcPr>
                </a:tc>
                <a:extLst>
                  <a:ext uri="{0D108BD9-81ED-4DB2-BD59-A6C34878D82A}">
                    <a16:rowId xmlns:a16="http://schemas.microsoft.com/office/drawing/2014/main" val="1176495665"/>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Nada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0,9%</a:t>
                      </a:r>
                    </a:p>
                  </a:txBody>
                  <a:tcPr marL="9525" marR="9525" marT="9525" marB="0" anchor="ctr">
                    <a:noFill/>
                  </a:tcPr>
                </a:tc>
                <a:tc>
                  <a:txBody>
                    <a:bodyPr/>
                    <a:lstStyle/>
                    <a:p>
                      <a:pPr algn="ctr" fontAlgn="b"/>
                      <a:r>
                        <a:rPr lang="es-ES" sz="1600" b="0" i="0" u="none" strike="noStrike">
                          <a:solidFill>
                            <a:srgbClr val="000000"/>
                          </a:solidFill>
                          <a:effectLst/>
                          <a:latin typeface="Segoe UI Symbol" panose="020B0502040204020203" pitchFamily="34" charset="0"/>
                          <a:ea typeface="Segoe UI Symbol" panose="020B0502040204020203" pitchFamily="34" charset="0"/>
                        </a:rPr>
                        <a:t>2,0%</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0,6%</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0,5%</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1,2%</a:t>
                      </a:r>
                    </a:p>
                  </a:txBody>
                  <a:tcPr marL="9525" marR="9525" marT="9525" marB="0" anchor="ctr">
                    <a:noFill/>
                  </a:tcPr>
                </a:tc>
                <a:tc>
                  <a:txBody>
                    <a:bodyPr/>
                    <a:lstStyle/>
                    <a:p>
                      <a:pPr algn="ctr"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0,4%</a:t>
                      </a:r>
                    </a:p>
                  </a:txBody>
                  <a:tcPr marL="9525" marR="9525" marT="9525" marB="0" anchor="ctr">
                    <a:noFill/>
                  </a:tcPr>
                </a:tc>
                <a:extLst>
                  <a:ext uri="{0D108BD9-81ED-4DB2-BD59-A6C34878D82A}">
                    <a16:rowId xmlns:a16="http://schemas.microsoft.com/office/drawing/2014/main" val="2616702204"/>
                  </a:ext>
                </a:extLst>
              </a:tr>
              <a:tr h="465209">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POCO+ NADA</a:t>
                      </a:r>
                    </a:p>
                  </a:txBody>
                  <a:tcPr marL="9525" marR="9525" marT="9525" marB="0" anchor="ctr">
                    <a:solidFill>
                      <a:schemeClr val="accent4">
                        <a:lumMod val="60000"/>
                        <a:lumOff val="40000"/>
                      </a:schemeClr>
                    </a:solidFill>
                  </a:tcPr>
                </a:tc>
                <a:tc>
                  <a:txBody>
                    <a:bodyPr/>
                    <a:lstStyle/>
                    <a:p>
                      <a:pPr algn="ctr"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2,2%</a:t>
                      </a:r>
                    </a:p>
                  </a:txBody>
                  <a:tcPr marL="9525" marR="9525" marT="9525" marB="0" anchor="ctr">
                    <a:solidFill>
                      <a:schemeClr val="accent4">
                        <a:lumMod val="60000"/>
                        <a:lumOff val="40000"/>
                      </a:schemeClr>
                    </a:solidFill>
                  </a:tcPr>
                </a:tc>
                <a:tc>
                  <a:txBody>
                    <a:bodyPr/>
                    <a:lstStyle/>
                    <a:p>
                      <a:pPr algn="ctr" fontAlgn="b"/>
                      <a:r>
                        <a:rPr lang="es-ES" sz="1600" b="1" i="0" u="none" strike="noStrike">
                          <a:solidFill>
                            <a:srgbClr val="000000"/>
                          </a:solidFill>
                          <a:effectLst/>
                          <a:latin typeface="Segoe UI Symbol" panose="020B0502040204020203" pitchFamily="34" charset="0"/>
                          <a:ea typeface="Segoe UI Symbol" panose="020B0502040204020203" pitchFamily="34" charset="0"/>
                        </a:rPr>
                        <a:t>3,5%</a:t>
                      </a:r>
                    </a:p>
                  </a:txBody>
                  <a:tcPr marL="9525" marR="9525" marT="9525" marB="0" anchor="ctr">
                    <a:solidFill>
                      <a:schemeClr val="accent4">
                        <a:lumMod val="60000"/>
                        <a:lumOff val="40000"/>
                      </a:schemeClr>
                    </a:solidFill>
                  </a:tcPr>
                </a:tc>
                <a:tc>
                  <a:txBody>
                    <a:bodyPr/>
                    <a:lstStyle/>
                    <a:p>
                      <a:pPr algn="ctr" fontAlgn="b"/>
                      <a:r>
                        <a:rPr lang="es-ES" sz="1600" b="1" i="0" u="none" strike="noStrike">
                          <a:solidFill>
                            <a:srgbClr val="000000"/>
                          </a:solidFill>
                          <a:effectLst/>
                          <a:latin typeface="Segoe UI Symbol" panose="020B0502040204020203" pitchFamily="34" charset="0"/>
                          <a:ea typeface="Segoe UI Symbol" panose="020B0502040204020203" pitchFamily="34" charset="0"/>
                        </a:rPr>
                        <a:t>2,5%</a:t>
                      </a:r>
                    </a:p>
                  </a:txBody>
                  <a:tcPr marL="9525" marR="9525" marT="9525" marB="0" anchor="ctr">
                    <a:solidFill>
                      <a:schemeClr val="accent4">
                        <a:lumMod val="60000"/>
                        <a:lumOff val="40000"/>
                      </a:schemeClr>
                    </a:solidFill>
                  </a:tcPr>
                </a:tc>
                <a:tc>
                  <a:txBody>
                    <a:bodyPr/>
                    <a:lstStyle/>
                    <a:p>
                      <a:pPr algn="ctr" fontAlgn="b"/>
                      <a:r>
                        <a:rPr lang="es-ES" sz="1600" b="1" i="0" u="none" strike="noStrike">
                          <a:solidFill>
                            <a:srgbClr val="000000"/>
                          </a:solidFill>
                          <a:effectLst/>
                          <a:latin typeface="Segoe UI Symbol" panose="020B0502040204020203" pitchFamily="34" charset="0"/>
                          <a:ea typeface="Segoe UI Symbol" panose="020B0502040204020203" pitchFamily="34" charset="0"/>
                        </a:rPr>
                        <a:t>1,0%</a:t>
                      </a:r>
                    </a:p>
                  </a:txBody>
                  <a:tcPr marL="9525" marR="9525" marT="9525" marB="0" anchor="ctr">
                    <a:solidFill>
                      <a:schemeClr val="accent4">
                        <a:lumMod val="60000"/>
                        <a:lumOff val="40000"/>
                      </a:schemeClr>
                    </a:solidFill>
                  </a:tcPr>
                </a:tc>
                <a:tc>
                  <a:txBody>
                    <a:bodyPr/>
                    <a:lstStyle/>
                    <a:p>
                      <a:pPr algn="ctr" fontAlgn="b"/>
                      <a:r>
                        <a:rPr lang="es-ES" sz="1600" b="1" i="0" u="none" strike="noStrike">
                          <a:solidFill>
                            <a:srgbClr val="000000"/>
                          </a:solidFill>
                          <a:effectLst/>
                          <a:latin typeface="Segoe UI Symbol" panose="020B0502040204020203" pitchFamily="34" charset="0"/>
                          <a:ea typeface="Segoe UI Symbol" panose="020B0502040204020203" pitchFamily="34" charset="0"/>
                        </a:rPr>
                        <a:t>2,7%</a:t>
                      </a:r>
                    </a:p>
                  </a:txBody>
                  <a:tcPr marL="9525" marR="9525" marT="9525" marB="0" anchor="ctr">
                    <a:solidFill>
                      <a:schemeClr val="accent4">
                        <a:lumMod val="60000"/>
                        <a:lumOff val="40000"/>
                      </a:schemeClr>
                    </a:solidFill>
                  </a:tcPr>
                </a:tc>
                <a:tc>
                  <a:txBody>
                    <a:bodyPr/>
                    <a:lstStyle/>
                    <a:p>
                      <a:pPr algn="ctr"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1,5%</a:t>
                      </a:r>
                    </a:p>
                  </a:txBody>
                  <a:tcPr marL="9525" marR="9525" marT="9525" marB="0" anchor="ctr">
                    <a:solidFill>
                      <a:schemeClr val="accent4">
                        <a:lumMod val="60000"/>
                        <a:lumOff val="40000"/>
                      </a:schemeClr>
                    </a:solidFill>
                  </a:tcPr>
                </a:tc>
                <a:extLst>
                  <a:ext uri="{0D108BD9-81ED-4DB2-BD59-A6C34878D82A}">
                    <a16:rowId xmlns:a16="http://schemas.microsoft.com/office/drawing/2014/main" val="885406263"/>
                  </a:ext>
                </a:extLst>
              </a:tr>
            </a:tbl>
          </a:graphicData>
        </a:graphic>
      </p:graphicFrame>
      <p:sp>
        <p:nvSpPr>
          <p:cNvPr id="12" name="Título 1">
            <a:extLst>
              <a:ext uri="{FF2B5EF4-FFF2-40B4-BE49-F238E27FC236}">
                <a16:creationId xmlns:a16="http://schemas.microsoft.com/office/drawing/2014/main" id="{677D0996-E182-4B9E-8477-DA07539404A9}"/>
              </a:ext>
            </a:extLst>
          </p:cNvPr>
          <p:cNvSpPr txBox="1">
            <a:spLocks/>
          </p:cNvSpPr>
          <p:nvPr/>
        </p:nvSpPr>
        <p:spPr>
          <a:xfrm>
            <a:off x="1372262" y="24907"/>
            <a:ext cx="7553472" cy="562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dirty="0">
                <a:latin typeface="Aharoni" panose="02010803020104030203" pitchFamily="2" charset="-79"/>
                <a:ea typeface="+mn-ea"/>
                <a:cs typeface="Aharoni" panose="02010803020104030203" pitchFamily="2" charset="-79"/>
              </a:rPr>
              <a:t>Importancia del sexo en una relación de pareja</a:t>
            </a:r>
          </a:p>
        </p:txBody>
      </p:sp>
      <p:sp>
        <p:nvSpPr>
          <p:cNvPr id="14" name="CuadroTexto 13">
            <a:extLst>
              <a:ext uri="{FF2B5EF4-FFF2-40B4-BE49-F238E27FC236}">
                <a16:creationId xmlns:a16="http://schemas.microsoft.com/office/drawing/2014/main" id="{983327FF-A1EB-4BDD-9F7F-E507FD3544EA}"/>
              </a:ext>
            </a:extLst>
          </p:cNvPr>
          <p:cNvSpPr txBox="1"/>
          <p:nvPr/>
        </p:nvSpPr>
        <p:spPr>
          <a:xfrm>
            <a:off x="184161" y="6542727"/>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13 - Para ti, ¿Qué importancia tiene el sexo en una relación de pareja? </a:t>
            </a:r>
            <a:endParaRPr lang="es-ES" sz="100" dirty="0">
              <a:latin typeface="Segoe UI Symbol" panose="020B0502040204020203" pitchFamily="34" charset="0"/>
              <a:ea typeface="Segoe UI Symbol" panose="020B0502040204020203" pitchFamily="34" charset="0"/>
            </a:endParaRPr>
          </a:p>
        </p:txBody>
      </p:sp>
      <p:sp>
        <p:nvSpPr>
          <p:cNvPr id="8" name="CuadroTexto 7">
            <a:extLst>
              <a:ext uri="{FF2B5EF4-FFF2-40B4-BE49-F238E27FC236}">
                <a16:creationId xmlns:a16="http://schemas.microsoft.com/office/drawing/2014/main" id="{E255A610-0C68-4FCB-B26D-6CF17E217035}"/>
              </a:ext>
            </a:extLst>
          </p:cNvPr>
          <p:cNvSpPr txBox="1"/>
          <p:nvPr/>
        </p:nvSpPr>
        <p:spPr>
          <a:xfrm>
            <a:off x="624114" y="1198335"/>
            <a:ext cx="10708904" cy="523220"/>
          </a:xfrm>
          <a:prstGeom prst="rect">
            <a:avLst/>
          </a:prstGeom>
          <a:noFill/>
        </p:spPr>
        <p:txBody>
          <a:bodyPr wrap="square" rtlCol="0">
            <a:spAutoFit/>
          </a:bodyPr>
          <a:lstStyle/>
          <a:p>
            <a:pPr algn="just"/>
            <a:r>
              <a:rPr lang="es-ES" sz="1400" dirty="0"/>
              <a:t>Sin embargo, pese a que hay total unanimidad en cuanto a la importancia del sexo en la relación de pareja, se observa que esa unanimidad aumenta a medida que la edad de los hombres también lo hace. </a:t>
            </a:r>
          </a:p>
        </p:txBody>
      </p:sp>
    </p:spTree>
    <p:extLst>
      <p:ext uri="{BB962C8B-B14F-4D97-AF65-F5344CB8AC3E}">
        <p14:creationId xmlns:p14="http://schemas.microsoft.com/office/powerpoint/2010/main" val="539409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55</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4088931031"/>
              </p:ext>
            </p:extLst>
          </p:nvPr>
        </p:nvGraphicFramePr>
        <p:xfrm>
          <a:off x="3947887" y="2075495"/>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219200"/>
            <a:ext cx="6604566" cy="523220"/>
          </a:xfrm>
          <a:prstGeom prst="rect">
            <a:avLst/>
          </a:prstGeom>
          <a:noFill/>
        </p:spPr>
        <p:txBody>
          <a:bodyPr wrap="square" rtlCol="0">
            <a:spAutoFit/>
          </a:bodyPr>
          <a:lstStyle/>
          <a:p>
            <a:pPr algn="just"/>
            <a:r>
              <a:rPr lang="es-ES" sz="1400" dirty="0"/>
              <a:t>Los casados/viviendo en pareja, le conceden algo más importancia tener sexo en una relación de pareja que los solteros/separados.</a:t>
            </a:r>
          </a:p>
        </p:txBody>
      </p:sp>
      <p:sp>
        <p:nvSpPr>
          <p:cNvPr id="12" name="Título 1">
            <a:extLst>
              <a:ext uri="{FF2B5EF4-FFF2-40B4-BE49-F238E27FC236}">
                <a16:creationId xmlns:a16="http://schemas.microsoft.com/office/drawing/2014/main" id="{9488D028-C5E2-491C-8B44-649249EFAC97}"/>
              </a:ext>
            </a:extLst>
          </p:cNvPr>
          <p:cNvSpPr txBox="1">
            <a:spLocks/>
          </p:cNvSpPr>
          <p:nvPr/>
        </p:nvSpPr>
        <p:spPr>
          <a:xfrm>
            <a:off x="4281716" y="88858"/>
            <a:ext cx="7553472" cy="562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000" b="1">
                <a:latin typeface="Aharoni" panose="02010803020104030203" pitchFamily="2" charset="-79"/>
                <a:ea typeface="+mn-ea"/>
                <a:cs typeface="Aharoni" panose="02010803020104030203" pitchFamily="2" charset="-79"/>
              </a:rPr>
              <a:t>Importancia del sexo en una relación de pareja</a:t>
            </a:r>
            <a:endParaRPr lang="es-ES" sz="2000" b="1" dirty="0">
              <a:latin typeface="Aharoni" panose="02010803020104030203" pitchFamily="2" charset="-79"/>
              <a:ea typeface="+mn-ea"/>
              <a:cs typeface="Aharoni" panose="02010803020104030203" pitchFamily="2" charset="-79"/>
            </a:endParaRPr>
          </a:p>
        </p:txBody>
      </p:sp>
      <p:sp>
        <p:nvSpPr>
          <p:cNvPr id="13" name="CuadroTexto 12">
            <a:extLst>
              <a:ext uri="{FF2B5EF4-FFF2-40B4-BE49-F238E27FC236}">
                <a16:creationId xmlns:a16="http://schemas.microsoft.com/office/drawing/2014/main" id="{77BE4436-3B3F-441F-BBCB-6093B756693B}"/>
              </a:ext>
            </a:extLst>
          </p:cNvPr>
          <p:cNvSpPr txBox="1"/>
          <p:nvPr/>
        </p:nvSpPr>
        <p:spPr>
          <a:xfrm>
            <a:off x="5021336" y="6478472"/>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13 - Para ti, ¿Qué importancia tiene el sexo en una relación de pareja? </a:t>
            </a:r>
            <a:endParaRPr lang="es-ES" sz="100" dirty="0">
              <a:latin typeface="Segoe UI Symbol" panose="020B0502040204020203" pitchFamily="34" charset="0"/>
              <a:ea typeface="Segoe UI Symbol" panose="020B0502040204020203" pitchFamily="34" charset="0"/>
            </a:endParaRPr>
          </a:p>
        </p:txBody>
      </p:sp>
      <p:sp>
        <p:nvSpPr>
          <p:cNvPr id="10" name="CuadroTexto 9">
            <a:extLst>
              <a:ext uri="{FF2B5EF4-FFF2-40B4-BE49-F238E27FC236}">
                <a16:creationId xmlns:a16="http://schemas.microsoft.com/office/drawing/2014/main" id="{788909FA-BEE7-4838-B81B-11B17351D26A}"/>
              </a:ext>
            </a:extLst>
          </p:cNvPr>
          <p:cNvSpPr txBox="1"/>
          <p:nvPr/>
        </p:nvSpPr>
        <p:spPr>
          <a:xfrm>
            <a:off x="8967942" y="2114731"/>
            <a:ext cx="3224057" cy="800219"/>
          </a:xfrm>
          <a:prstGeom prst="rect">
            <a:avLst/>
          </a:prstGeom>
          <a:noFill/>
        </p:spPr>
        <p:txBody>
          <a:bodyPr wrap="square" rtlCol="0">
            <a:spAutoFit/>
          </a:bodyPr>
          <a:lstStyle/>
          <a:p>
            <a:pPr algn="ctr"/>
            <a:r>
              <a:rPr lang="es-ES" dirty="0"/>
              <a:t>MUCHO + BASTANTE: </a:t>
            </a:r>
            <a:r>
              <a:rPr lang="es-ES" sz="2800" b="1" dirty="0">
                <a:solidFill>
                  <a:schemeClr val="accent3">
                    <a:lumMod val="60000"/>
                    <a:lumOff val="40000"/>
                  </a:schemeClr>
                </a:solidFill>
                <a:latin typeface="Arial Black" panose="020B0A04020102020204" pitchFamily="34" charset="0"/>
              </a:rPr>
              <a:t>87,3% </a:t>
            </a:r>
            <a:r>
              <a:rPr lang="es-ES" b="1" dirty="0">
                <a:latin typeface="Arial Black" panose="020B0A04020102020204" pitchFamily="34" charset="0"/>
              </a:rPr>
              <a:t>vs</a:t>
            </a:r>
            <a:r>
              <a:rPr lang="es-ES" sz="2800" b="1" dirty="0">
                <a:solidFill>
                  <a:schemeClr val="accent3">
                    <a:lumMod val="60000"/>
                    <a:lumOff val="40000"/>
                  </a:schemeClr>
                </a:solidFill>
                <a:latin typeface="Arial Black" panose="020B0A04020102020204" pitchFamily="34" charset="0"/>
              </a:rPr>
              <a:t> </a:t>
            </a:r>
            <a:r>
              <a:rPr lang="es-ES" sz="2800" b="1" dirty="0">
                <a:solidFill>
                  <a:schemeClr val="accent6">
                    <a:lumMod val="75000"/>
                  </a:schemeClr>
                </a:solidFill>
                <a:latin typeface="Arial Black" panose="020B0A04020102020204" pitchFamily="34" charset="0"/>
              </a:rPr>
              <a:t>82,9%</a:t>
            </a:r>
            <a:endParaRPr lang="es-ES" b="1" dirty="0">
              <a:solidFill>
                <a:schemeClr val="accent6">
                  <a:lumMod val="75000"/>
                </a:schemeClr>
              </a:solidFill>
              <a:latin typeface="Arial Black" panose="020B0A04020102020204" pitchFamily="34" charset="0"/>
            </a:endParaRPr>
          </a:p>
        </p:txBody>
      </p:sp>
      <p:sp>
        <p:nvSpPr>
          <p:cNvPr id="11" name="CuadroTexto 10">
            <a:extLst>
              <a:ext uri="{FF2B5EF4-FFF2-40B4-BE49-F238E27FC236}">
                <a16:creationId xmlns:a16="http://schemas.microsoft.com/office/drawing/2014/main" id="{FB74516D-11E2-40BB-9D33-E6E24A008A06}"/>
              </a:ext>
            </a:extLst>
          </p:cNvPr>
          <p:cNvSpPr txBox="1"/>
          <p:nvPr/>
        </p:nvSpPr>
        <p:spPr>
          <a:xfrm>
            <a:off x="8967941" y="4996615"/>
            <a:ext cx="3224057" cy="800219"/>
          </a:xfrm>
          <a:prstGeom prst="rect">
            <a:avLst/>
          </a:prstGeom>
          <a:noFill/>
        </p:spPr>
        <p:txBody>
          <a:bodyPr wrap="square" rtlCol="0">
            <a:spAutoFit/>
          </a:bodyPr>
          <a:lstStyle/>
          <a:p>
            <a:pPr algn="ctr"/>
            <a:r>
              <a:rPr lang="es-ES" dirty="0"/>
              <a:t>POCO + NADA: </a:t>
            </a:r>
          </a:p>
          <a:p>
            <a:pPr algn="ctr"/>
            <a:r>
              <a:rPr lang="es-ES" sz="2800" b="1" dirty="0">
                <a:solidFill>
                  <a:schemeClr val="accent3">
                    <a:lumMod val="60000"/>
                    <a:lumOff val="40000"/>
                  </a:schemeClr>
                </a:solidFill>
                <a:latin typeface="Arial Black" panose="020B0A04020102020204" pitchFamily="34" charset="0"/>
              </a:rPr>
              <a:t>1,4%</a:t>
            </a:r>
            <a:r>
              <a:rPr lang="es-ES" sz="2800" b="1" dirty="0">
                <a:latin typeface="Arial Black" panose="020B0A04020102020204" pitchFamily="34" charset="0"/>
              </a:rPr>
              <a:t> </a:t>
            </a:r>
            <a:r>
              <a:rPr lang="es-ES" b="1" dirty="0">
                <a:latin typeface="Arial Black" panose="020B0A04020102020204" pitchFamily="34" charset="0"/>
              </a:rPr>
              <a:t>vs</a:t>
            </a:r>
            <a:r>
              <a:rPr lang="es-ES" sz="2800" b="1" dirty="0">
                <a:latin typeface="Arial Black" panose="020B0A04020102020204" pitchFamily="34" charset="0"/>
              </a:rPr>
              <a:t> </a:t>
            </a:r>
            <a:r>
              <a:rPr lang="es-ES" sz="2800" b="1" dirty="0">
                <a:solidFill>
                  <a:schemeClr val="accent6">
                    <a:lumMod val="75000"/>
                  </a:schemeClr>
                </a:solidFill>
                <a:latin typeface="Arial Black" panose="020B0A04020102020204" pitchFamily="34" charset="0"/>
              </a:rPr>
              <a:t>3,4%</a:t>
            </a:r>
          </a:p>
        </p:txBody>
      </p:sp>
    </p:spTree>
    <p:extLst>
      <p:ext uri="{BB962C8B-B14F-4D97-AF65-F5344CB8AC3E}">
        <p14:creationId xmlns:p14="http://schemas.microsoft.com/office/powerpoint/2010/main" val="1859337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56</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5189864" y="6184351"/>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624114" y="1219200"/>
            <a:ext cx="11383726" cy="523220"/>
          </a:xfrm>
          <a:prstGeom prst="rect">
            <a:avLst/>
          </a:prstGeom>
          <a:noFill/>
        </p:spPr>
        <p:txBody>
          <a:bodyPr wrap="square" rtlCol="0">
            <a:spAutoFit/>
          </a:bodyPr>
          <a:lstStyle/>
          <a:p>
            <a:pPr algn="just"/>
            <a:r>
              <a:rPr lang="es-ES" sz="1400" dirty="0"/>
              <a:t>Los andaluces son los que le dan más importancia le dan al sexo en una relación de pareja. En el resto de Comunidades, la opinión también es caí unánime en este sentido, pero sin llegar a las cotas de Andalucía.</a:t>
            </a:r>
          </a:p>
        </p:txBody>
      </p:sp>
      <p:graphicFrame>
        <p:nvGraphicFramePr>
          <p:cNvPr id="10" name="Tabla 9">
            <a:extLst>
              <a:ext uri="{FF2B5EF4-FFF2-40B4-BE49-F238E27FC236}">
                <a16:creationId xmlns:a16="http://schemas.microsoft.com/office/drawing/2014/main" id="{F1FA2931-10FE-40B2-9C83-D35E2C709D41}"/>
              </a:ext>
            </a:extLst>
          </p:cNvPr>
          <p:cNvGraphicFramePr>
            <a:graphicFrameLocks noGrp="1"/>
          </p:cNvGraphicFramePr>
          <p:nvPr>
            <p:extLst>
              <p:ext uri="{D42A27DB-BD31-4B8C-83A1-F6EECF244321}">
                <p14:modId xmlns:p14="http://schemas.microsoft.com/office/powerpoint/2010/main" val="2205619252"/>
              </p:ext>
            </p:extLst>
          </p:nvPr>
        </p:nvGraphicFramePr>
        <p:xfrm>
          <a:off x="624114" y="1985277"/>
          <a:ext cx="11096827" cy="37786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585261">
                  <a:extLst>
                    <a:ext uri="{9D8B030D-6E8A-4147-A177-3AD203B41FA5}">
                      <a16:colId xmlns:a16="http://schemas.microsoft.com/office/drawing/2014/main" val="512689020"/>
                    </a:ext>
                  </a:extLst>
                </a:gridCol>
                <a:gridCol w="1585261">
                  <a:extLst>
                    <a:ext uri="{9D8B030D-6E8A-4147-A177-3AD203B41FA5}">
                      <a16:colId xmlns:a16="http://schemas.microsoft.com/office/drawing/2014/main" val="4213793513"/>
                    </a:ext>
                  </a:extLst>
                </a:gridCol>
                <a:gridCol w="1585261">
                  <a:extLst>
                    <a:ext uri="{9D8B030D-6E8A-4147-A177-3AD203B41FA5}">
                      <a16:colId xmlns:a16="http://schemas.microsoft.com/office/drawing/2014/main" val="1469429616"/>
                    </a:ext>
                  </a:extLst>
                </a:gridCol>
                <a:gridCol w="1585261">
                  <a:extLst>
                    <a:ext uri="{9D8B030D-6E8A-4147-A177-3AD203B41FA5}">
                      <a16:colId xmlns:a16="http://schemas.microsoft.com/office/drawing/2014/main" val="2433300626"/>
                    </a:ext>
                  </a:extLst>
                </a:gridCol>
                <a:gridCol w="1585261">
                  <a:extLst>
                    <a:ext uri="{9D8B030D-6E8A-4147-A177-3AD203B41FA5}">
                      <a16:colId xmlns:a16="http://schemas.microsoft.com/office/drawing/2014/main" val="2289185770"/>
                    </a:ext>
                  </a:extLst>
                </a:gridCol>
                <a:gridCol w="1585261">
                  <a:extLst>
                    <a:ext uri="{9D8B030D-6E8A-4147-A177-3AD203B41FA5}">
                      <a16:colId xmlns:a16="http://schemas.microsoft.com/office/drawing/2014/main" val="713186679"/>
                    </a:ext>
                  </a:extLst>
                </a:gridCol>
                <a:gridCol w="1585261">
                  <a:extLst>
                    <a:ext uri="{9D8B030D-6E8A-4147-A177-3AD203B41FA5}">
                      <a16:colId xmlns:a16="http://schemas.microsoft.com/office/drawing/2014/main" val="480125216"/>
                    </a:ext>
                  </a:extLst>
                </a:gridCol>
              </a:tblGrid>
              <a:tr h="496666">
                <a:tc>
                  <a:txBody>
                    <a:bodyPr/>
                    <a:lstStyle/>
                    <a:p>
                      <a:pPr algn="ctr" fontAlgn="b"/>
                      <a:endParaRPr lang="es-ES" sz="105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Andalucía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Cataluña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Valenciana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de Madrid</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Resto</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extLst>
                  <a:ext uri="{0D108BD9-81ED-4DB2-BD59-A6C34878D82A}">
                    <a16:rowId xmlns:a16="http://schemas.microsoft.com/office/drawing/2014/main" val="1954678773"/>
                  </a:ext>
                </a:extLst>
              </a:tr>
              <a:tr h="435463">
                <a:tc>
                  <a:txBody>
                    <a:bodyPr/>
                    <a:lstStyle/>
                    <a:p>
                      <a:pPr marL="0" algn="l"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Mucho</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37,6%</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43,3%</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39,2%</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30,2%</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34,4%</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37,5%</a:t>
                      </a:r>
                    </a:p>
                  </a:txBody>
                  <a:tcPr marL="9525" marR="9525" marT="9525" marB="0" anchor="ctr">
                    <a:noFill/>
                  </a:tcPr>
                </a:tc>
                <a:extLst>
                  <a:ext uri="{0D108BD9-81ED-4DB2-BD59-A6C34878D82A}">
                    <a16:rowId xmlns:a16="http://schemas.microsoft.com/office/drawing/2014/main" val="4050687424"/>
                  </a:ext>
                </a:extLst>
              </a:tr>
              <a:tr h="435463">
                <a:tc>
                  <a:txBody>
                    <a:bodyPr/>
                    <a:lstStyle/>
                    <a:p>
                      <a:pPr marL="0" algn="l"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Bastante</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48,1%</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44,1%</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46,3%</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53,1%</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46,9%</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49,6%</a:t>
                      </a:r>
                    </a:p>
                  </a:txBody>
                  <a:tcPr marL="9525" marR="9525" marT="9525" marB="0" anchor="ctr">
                    <a:noFill/>
                  </a:tcPr>
                </a:tc>
                <a:extLst>
                  <a:ext uri="{0D108BD9-81ED-4DB2-BD59-A6C34878D82A}">
                    <a16:rowId xmlns:a16="http://schemas.microsoft.com/office/drawing/2014/main" val="816817818"/>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MUCHO+ BASTANTE</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dirty="0">
                          <a:solidFill>
                            <a:srgbClr val="000000"/>
                          </a:solidFill>
                          <a:effectLst/>
                          <a:latin typeface="Segoe UI Symbol" panose="020B0502040204020203" pitchFamily="34" charset="0"/>
                          <a:ea typeface="Segoe UI Symbol" panose="020B0502040204020203" pitchFamily="34" charset="0"/>
                          <a:cs typeface="+mn-cs"/>
                        </a:rPr>
                        <a:t>85,7%</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dirty="0">
                          <a:solidFill>
                            <a:srgbClr val="000000"/>
                          </a:solidFill>
                          <a:effectLst/>
                          <a:latin typeface="Segoe UI Symbol" panose="020B0502040204020203" pitchFamily="34" charset="0"/>
                          <a:ea typeface="Segoe UI Symbol" panose="020B0502040204020203" pitchFamily="34" charset="0"/>
                          <a:cs typeface="+mn-cs"/>
                        </a:rPr>
                        <a:t>87,4%</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dirty="0">
                          <a:solidFill>
                            <a:srgbClr val="000000"/>
                          </a:solidFill>
                          <a:effectLst/>
                          <a:latin typeface="Segoe UI Symbol" panose="020B0502040204020203" pitchFamily="34" charset="0"/>
                          <a:ea typeface="Segoe UI Symbol" panose="020B0502040204020203" pitchFamily="34" charset="0"/>
                          <a:cs typeface="+mn-cs"/>
                        </a:rPr>
                        <a:t>85,5%</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a:solidFill>
                            <a:srgbClr val="000000"/>
                          </a:solidFill>
                          <a:effectLst/>
                          <a:latin typeface="Segoe UI Symbol" panose="020B0502040204020203" pitchFamily="34" charset="0"/>
                          <a:ea typeface="Segoe UI Symbol" panose="020B0502040204020203" pitchFamily="34" charset="0"/>
                          <a:cs typeface="+mn-cs"/>
                        </a:rPr>
                        <a:t>83,3%</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a:solidFill>
                            <a:srgbClr val="000000"/>
                          </a:solidFill>
                          <a:effectLst/>
                          <a:latin typeface="Segoe UI Symbol" panose="020B0502040204020203" pitchFamily="34" charset="0"/>
                          <a:ea typeface="Segoe UI Symbol" panose="020B0502040204020203" pitchFamily="34" charset="0"/>
                          <a:cs typeface="+mn-cs"/>
                        </a:rPr>
                        <a:t>81,3%</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dirty="0">
                          <a:solidFill>
                            <a:srgbClr val="000000"/>
                          </a:solidFill>
                          <a:effectLst/>
                          <a:latin typeface="Segoe UI Symbol" panose="020B0502040204020203" pitchFamily="34" charset="0"/>
                          <a:ea typeface="Segoe UI Symbol" panose="020B0502040204020203" pitchFamily="34" charset="0"/>
                          <a:cs typeface="+mn-cs"/>
                        </a:rPr>
                        <a:t>87,1%</a:t>
                      </a:r>
                    </a:p>
                  </a:txBody>
                  <a:tcPr marL="9525" marR="9525" marT="9525" marB="0" anchor="ctr">
                    <a:solidFill>
                      <a:schemeClr val="accent4">
                        <a:lumMod val="60000"/>
                        <a:lumOff val="40000"/>
                      </a:schemeClr>
                    </a:solidFill>
                  </a:tcPr>
                </a:tc>
                <a:extLst>
                  <a:ext uri="{0D108BD9-81ED-4DB2-BD59-A6C34878D82A}">
                    <a16:rowId xmlns:a16="http://schemas.microsoft.com/office/drawing/2014/main" val="4038370959"/>
                  </a:ext>
                </a:extLst>
              </a:tr>
              <a:tr h="435463">
                <a:tc>
                  <a:txBody>
                    <a:bodyPr/>
                    <a:lstStyle/>
                    <a:p>
                      <a:pPr algn="l" fontAlgn="b"/>
                      <a:r>
                        <a:rPr lang="es-ES" sz="1600" b="0" i="0" u="none" strike="noStrike" dirty="0">
                          <a:solidFill>
                            <a:srgbClr val="000000"/>
                          </a:solidFill>
                          <a:effectLst/>
                          <a:latin typeface="Segoe UI Symbol" panose="020B0502040204020203" pitchFamily="34" charset="0"/>
                          <a:ea typeface="Segoe UI Symbol" panose="020B0502040204020203" pitchFamily="34" charset="0"/>
                        </a:rPr>
                        <a:t>Algo </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12,2%</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11,5%</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12,5%</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14,8%</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15,8%</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10,5%</a:t>
                      </a:r>
                    </a:p>
                  </a:txBody>
                  <a:tcPr marL="9525" marR="9525" marT="9525" marB="0" anchor="ctr">
                    <a:noFill/>
                  </a:tcPr>
                </a:tc>
                <a:extLst>
                  <a:ext uri="{0D108BD9-81ED-4DB2-BD59-A6C34878D82A}">
                    <a16:rowId xmlns:a16="http://schemas.microsoft.com/office/drawing/2014/main" val="3096074807"/>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Poco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1,3%</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0,4%</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1,3%</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1,9%</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1,4%</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1,5%</a:t>
                      </a:r>
                    </a:p>
                  </a:txBody>
                  <a:tcPr marL="9525" marR="9525" marT="9525" marB="0" anchor="ctr">
                    <a:noFill/>
                  </a:tcPr>
                </a:tc>
                <a:extLst>
                  <a:ext uri="{0D108BD9-81ED-4DB2-BD59-A6C34878D82A}">
                    <a16:rowId xmlns:a16="http://schemas.microsoft.com/office/drawing/2014/main" val="1176495665"/>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Nada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0,9%</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0,7%</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0,8%</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0,0%</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1,4%</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1,0%</a:t>
                      </a:r>
                    </a:p>
                  </a:txBody>
                  <a:tcPr marL="9525" marR="9525" marT="9525" marB="0" anchor="ctr">
                    <a:noFill/>
                  </a:tcPr>
                </a:tc>
                <a:extLst>
                  <a:ext uri="{0D108BD9-81ED-4DB2-BD59-A6C34878D82A}">
                    <a16:rowId xmlns:a16="http://schemas.microsoft.com/office/drawing/2014/main" val="2616702204"/>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POCO+ NADA</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dirty="0">
                          <a:solidFill>
                            <a:srgbClr val="000000"/>
                          </a:solidFill>
                          <a:effectLst/>
                          <a:latin typeface="Segoe UI Symbol" panose="020B0502040204020203" pitchFamily="34" charset="0"/>
                          <a:ea typeface="Segoe UI Symbol" panose="020B0502040204020203" pitchFamily="34" charset="0"/>
                          <a:cs typeface="+mn-cs"/>
                        </a:rPr>
                        <a:t>2,2%</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a:solidFill>
                            <a:srgbClr val="000000"/>
                          </a:solidFill>
                          <a:effectLst/>
                          <a:latin typeface="Segoe UI Symbol" panose="020B0502040204020203" pitchFamily="34" charset="0"/>
                          <a:ea typeface="Segoe UI Symbol" panose="020B0502040204020203" pitchFamily="34" charset="0"/>
                          <a:cs typeface="+mn-cs"/>
                        </a:rPr>
                        <a:t>1,1%</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a:solidFill>
                            <a:srgbClr val="000000"/>
                          </a:solidFill>
                          <a:effectLst/>
                          <a:latin typeface="Segoe UI Symbol" panose="020B0502040204020203" pitchFamily="34" charset="0"/>
                          <a:ea typeface="Segoe UI Symbol" panose="020B0502040204020203" pitchFamily="34" charset="0"/>
                          <a:cs typeface="+mn-cs"/>
                        </a:rPr>
                        <a:t>2,1%</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a:solidFill>
                            <a:srgbClr val="000000"/>
                          </a:solidFill>
                          <a:effectLst/>
                          <a:latin typeface="Segoe UI Symbol" panose="020B0502040204020203" pitchFamily="34" charset="0"/>
                          <a:ea typeface="Segoe UI Symbol" panose="020B0502040204020203" pitchFamily="34" charset="0"/>
                          <a:cs typeface="+mn-cs"/>
                        </a:rPr>
                        <a:t>1,9%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a:solidFill>
                            <a:srgbClr val="000000"/>
                          </a:solidFill>
                          <a:effectLst/>
                          <a:latin typeface="Segoe UI Symbol" panose="020B0502040204020203" pitchFamily="34" charset="0"/>
                          <a:ea typeface="Segoe UI Symbol" panose="020B0502040204020203" pitchFamily="34" charset="0"/>
                          <a:cs typeface="+mn-cs"/>
                        </a:rPr>
                        <a:t>2,8%</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dirty="0">
                          <a:solidFill>
                            <a:srgbClr val="000000"/>
                          </a:solidFill>
                          <a:effectLst/>
                          <a:latin typeface="Segoe UI Symbol" panose="020B0502040204020203" pitchFamily="34" charset="0"/>
                          <a:ea typeface="Segoe UI Symbol" panose="020B0502040204020203" pitchFamily="34" charset="0"/>
                          <a:cs typeface="+mn-cs"/>
                        </a:rPr>
                        <a:t>2,5%</a:t>
                      </a:r>
                    </a:p>
                  </a:txBody>
                  <a:tcPr marL="9525" marR="9525" marT="9525" marB="0" anchor="ctr">
                    <a:solidFill>
                      <a:schemeClr val="accent4">
                        <a:lumMod val="60000"/>
                        <a:lumOff val="40000"/>
                      </a:schemeClr>
                    </a:solidFill>
                  </a:tcPr>
                </a:tc>
                <a:extLst>
                  <a:ext uri="{0D108BD9-81ED-4DB2-BD59-A6C34878D82A}">
                    <a16:rowId xmlns:a16="http://schemas.microsoft.com/office/drawing/2014/main" val="885406263"/>
                  </a:ext>
                </a:extLst>
              </a:tr>
            </a:tbl>
          </a:graphicData>
        </a:graphic>
      </p:graphicFrame>
      <p:sp>
        <p:nvSpPr>
          <p:cNvPr id="8" name="Título 1">
            <a:extLst>
              <a:ext uri="{FF2B5EF4-FFF2-40B4-BE49-F238E27FC236}">
                <a16:creationId xmlns:a16="http://schemas.microsoft.com/office/drawing/2014/main" id="{9C01D8A3-20E8-4E16-8619-4241D0150E68}"/>
              </a:ext>
            </a:extLst>
          </p:cNvPr>
          <p:cNvSpPr txBox="1">
            <a:spLocks/>
          </p:cNvSpPr>
          <p:nvPr/>
        </p:nvSpPr>
        <p:spPr>
          <a:xfrm>
            <a:off x="1372262" y="24907"/>
            <a:ext cx="7553472" cy="562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dirty="0">
                <a:latin typeface="Aharoni" panose="02010803020104030203" pitchFamily="2" charset="-79"/>
                <a:ea typeface="+mn-ea"/>
                <a:cs typeface="Aharoni" panose="02010803020104030203" pitchFamily="2" charset="-79"/>
              </a:rPr>
              <a:t>Importancia del sexo en una relación de pareja</a:t>
            </a:r>
          </a:p>
        </p:txBody>
      </p:sp>
      <p:sp>
        <p:nvSpPr>
          <p:cNvPr id="12" name="CuadroTexto 11">
            <a:extLst>
              <a:ext uri="{FF2B5EF4-FFF2-40B4-BE49-F238E27FC236}">
                <a16:creationId xmlns:a16="http://schemas.microsoft.com/office/drawing/2014/main" id="{8A8DA33F-40D6-43B0-BE19-C48FFC6B4794}"/>
              </a:ext>
            </a:extLst>
          </p:cNvPr>
          <p:cNvSpPr txBox="1"/>
          <p:nvPr/>
        </p:nvSpPr>
        <p:spPr>
          <a:xfrm>
            <a:off x="184161" y="6542727"/>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13 - Para ti, ¿Qué importancia tiene el sexo en una relación de pareja? </a:t>
            </a:r>
            <a:endParaRPr lang="es-ES" sz="1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5895221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4281716" y="88858"/>
            <a:ext cx="7553472" cy="562168"/>
          </a:xfrm>
        </p:spPr>
        <p:txBody>
          <a:bodyPr>
            <a:noAutofit/>
          </a:bodyPr>
          <a:lstStyle/>
          <a:p>
            <a:pPr algn="ctr">
              <a:lnSpc>
                <a:spcPct val="100000"/>
              </a:lnSpc>
            </a:pPr>
            <a:r>
              <a:rPr lang="es-ES" sz="2400" b="1" dirty="0">
                <a:latin typeface="Aharoni" panose="02010803020104030203" pitchFamily="2" charset="-79"/>
                <a:ea typeface="+mn-ea"/>
                <a:cs typeface="Aharoni" panose="02010803020104030203" pitchFamily="2" charset="-79"/>
              </a:rPr>
              <a:t>El sexo es mejor que …</a:t>
            </a:r>
          </a:p>
        </p:txBody>
      </p:sp>
      <p:sp>
        <p:nvSpPr>
          <p:cNvPr id="5" name="CuadroTexto 4">
            <a:extLst>
              <a:ext uri="{FF2B5EF4-FFF2-40B4-BE49-F238E27FC236}">
                <a16:creationId xmlns:a16="http://schemas.microsoft.com/office/drawing/2014/main" id="{4073E289-D72A-4D07-A437-3955DDFD4F34}"/>
              </a:ext>
            </a:extLst>
          </p:cNvPr>
          <p:cNvSpPr txBox="1"/>
          <p:nvPr/>
        </p:nvSpPr>
        <p:spPr>
          <a:xfrm>
            <a:off x="5021336" y="6478472"/>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14- Para mí el sexo es mejor que… </a:t>
            </a:r>
            <a:endParaRPr lang="es-ES" sz="100" dirty="0">
              <a:latin typeface="Segoe UI Symbol" panose="020B0502040204020203" pitchFamily="34" charset="0"/>
              <a:ea typeface="Segoe UI Symbol" panose="020B0502040204020203" pitchFamily="34" charset="0"/>
            </a:endParaRPr>
          </a:p>
        </p:txBody>
      </p:sp>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57</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476912756"/>
              </p:ext>
            </p:extLst>
          </p:nvPr>
        </p:nvGraphicFramePr>
        <p:xfrm>
          <a:off x="5181599" y="197818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219200"/>
            <a:ext cx="6604566" cy="738664"/>
          </a:xfrm>
          <a:prstGeom prst="rect">
            <a:avLst/>
          </a:prstGeom>
          <a:noFill/>
        </p:spPr>
        <p:txBody>
          <a:bodyPr wrap="square" rtlCol="0">
            <a:spAutoFit/>
          </a:bodyPr>
          <a:lstStyle/>
          <a:p>
            <a:pPr algn="just"/>
            <a:r>
              <a:rPr lang="es-ES" sz="1400" dirty="0"/>
              <a:t>Las opiniones están muy polarizadas, un tercio considera que no hay nada mejor que el sexo, un porcentaje similar opina que el sexo es mejor a que gane su equipo y otro porcentaje parecido considera que es mejor que hacer cumbre en una montaña.</a:t>
            </a:r>
          </a:p>
        </p:txBody>
      </p:sp>
    </p:spTree>
    <p:extLst>
      <p:ext uri="{BB962C8B-B14F-4D97-AF65-F5344CB8AC3E}">
        <p14:creationId xmlns:p14="http://schemas.microsoft.com/office/powerpoint/2010/main" val="192265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58</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5248445" y="5983432"/>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305457" y="1233055"/>
            <a:ext cx="11383726" cy="523220"/>
          </a:xfrm>
          <a:prstGeom prst="rect">
            <a:avLst/>
          </a:prstGeom>
          <a:noFill/>
        </p:spPr>
        <p:txBody>
          <a:bodyPr wrap="square" rtlCol="0">
            <a:spAutoFit/>
          </a:bodyPr>
          <a:lstStyle/>
          <a:p>
            <a:pPr algn="just"/>
            <a:r>
              <a:rPr lang="es-ES" sz="1400" dirty="0"/>
              <a:t>A medida que la edad de los hombres aumenta la opinión de que no hay nada mejor que el sexo también lo hace, mientras que la opinión de que el sexo es mejor que su equipo gane desciende a medida que los hombres son más jóvenes. Una tendencia idéntica sucede con escalar una montaña. </a:t>
            </a:r>
          </a:p>
        </p:txBody>
      </p:sp>
      <p:graphicFrame>
        <p:nvGraphicFramePr>
          <p:cNvPr id="10" name="Tabla 9">
            <a:extLst>
              <a:ext uri="{FF2B5EF4-FFF2-40B4-BE49-F238E27FC236}">
                <a16:creationId xmlns:a16="http://schemas.microsoft.com/office/drawing/2014/main" id="{F1FA2931-10FE-40B2-9C83-D35E2C709D41}"/>
              </a:ext>
            </a:extLst>
          </p:cNvPr>
          <p:cNvGraphicFramePr>
            <a:graphicFrameLocks noGrp="1"/>
          </p:cNvGraphicFramePr>
          <p:nvPr>
            <p:extLst>
              <p:ext uri="{D42A27DB-BD31-4B8C-83A1-F6EECF244321}">
                <p14:modId xmlns:p14="http://schemas.microsoft.com/office/powerpoint/2010/main" val="4159259725"/>
              </p:ext>
            </p:extLst>
          </p:nvPr>
        </p:nvGraphicFramePr>
        <p:xfrm>
          <a:off x="297875" y="1985275"/>
          <a:ext cx="11596249" cy="3677904"/>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656607">
                  <a:extLst>
                    <a:ext uri="{9D8B030D-6E8A-4147-A177-3AD203B41FA5}">
                      <a16:colId xmlns:a16="http://schemas.microsoft.com/office/drawing/2014/main" val="512689020"/>
                    </a:ext>
                  </a:extLst>
                </a:gridCol>
                <a:gridCol w="1656607">
                  <a:extLst>
                    <a:ext uri="{9D8B030D-6E8A-4147-A177-3AD203B41FA5}">
                      <a16:colId xmlns:a16="http://schemas.microsoft.com/office/drawing/2014/main" val="4213793513"/>
                    </a:ext>
                  </a:extLst>
                </a:gridCol>
                <a:gridCol w="1656607">
                  <a:extLst>
                    <a:ext uri="{9D8B030D-6E8A-4147-A177-3AD203B41FA5}">
                      <a16:colId xmlns:a16="http://schemas.microsoft.com/office/drawing/2014/main" val="1469429616"/>
                    </a:ext>
                  </a:extLst>
                </a:gridCol>
                <a:gridCol w="1656607">
                  <a:extLst>
                    <a:ext uri="{9D8B030D-6E8A-4147-A177-3AD203B41FA5}">
                      <a16:colId xmlns:a16="http://schemas.microsoft.com/office/drawing/2014/main" val="2433300626"/>
                    </a:ext>
                  </a:extLst>
                </a:gridCol>
                <a:gridCol w="1656607">
                  <a:extLst>
                    <a:ext uri="{9D8B030D-6E8A-4147-A177-3AD203B41FA5}">
                      <a16:colId xmlns:a16="http://schemas.microsoft.com/office/drawing/2014/main" val="2289185770"/>
                    </a:ext>
                  </a:extLst>
                </a:gridCol>
                <a:gridCol w="1656607">
                  <a:extLst>
                    <a:ext uri="{9D8B030D-6E8A-4147-A177-3AD203B41FA5}">
                      <a16:colId xmlns:a16="http://schemas.microsoft.com/office/drawing/2014/main" val="713186679"/>
                    </a:ext>
                  </a:extLst>
                </a:gridCol>
                <a:gridCol w="1656607">
                  <a:extLst>
                    <a:ext uri="{9D8B030D-6E8A-4147-A177-3AD203B41FA5}">
                      <a16:colId xmlns:a16="http://schemas.microsoft.com/office/drawing/2014/main" val="480125216"/>
                    </a:ext>
                  </a:extLst>
                </a:gridCol>
              </a:tblGrid>
              <a:tr h="661069">
                <a:tc>
                  <a:txBody>
                    <a:bodyPr/>
                    <a:lstStyle/>
                    <a:p>
                      <a:pPr algn="ctr" fontAlgn="b"/>
                      <a:endParaRPr lang="es-ES" sz="100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16-24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25-34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35-44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45-54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55-65 años</a:t>
                      </a:r>
                    </a:p>
                  </a:txBody>
                  <a:tcPr marL="9525" marR="9525" marT="9525" marB="0" anchor="ctr">
                    <a:solidFill>
                      <a:schemeClr val="tx2"/>
                    </a:solidFill>
                  </a:tcPr>
                </a:tc>
                <a:extLst>
                  <a:ext uri="{0D108BD9-81ED-4DB2-BD59-A6C34878D82A}">
                    <a16:rowId xmlns:a16="http://schemas.microsoft.com/office/drawing/2014/main" val="1954678773"/>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No hay nada mejor que el sexo</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34,3%</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19,8%</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25,7%</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33,8%</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42,9%</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45,3%</a:t>
                      </a:r>
                    </a:p>
                  </a:txBody>
                  <a:tcPr marL="9525" marR="9525" marT="9525" marB="0" anchor="ctr">
                    <a:solidFill>
                      <a:srgbClr val="00CCFF"/>
                    </a:solidFill>
                  </a:tcPr>
                </a:tc>
                <a:extLst>
                  <a:ext uri="{0D108BD9-81ED-4DB2-BD59-A6C34878D82A}">
                    <a16:rowId xmlns:a16="http://schemas.microsoft.com/office/drawing/2014/main" val="4050687424"/>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Que gane mi equipo favorito</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33,5%</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41,6%</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41,0%</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34,0%</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27,2%</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25,8%</a:t>
                      </a:r>
                    </a:p>
                  </a:txBody>
                  <a:tcPr marL="9525" marR="9525" marT="9525" marB="0" anchor="ctr">
                    <a:noFill/>
                  </a:tcPr>
                </a:tc>
                <a:extLst>
                  <a:ext uri="{0D108BD9-81ED-4DB2-BD59-A6C34878D82A}">
                    <a16:rowId xmlns:a16="http://schemas.microsoft.com/office/drawing/2014/main" val="816817818"/>
                  </a:ext>
                </a:extLst>
              </a:tr>
              <a:tr h="694243">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Subir a la cumbre de una montaña</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32,5%</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43,1%</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36,2%</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32,7%</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27,5%</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26,2%</a:t>
                      </a:r>
                    </a:p>
                  </a:txBody>
                  <a:tcPr marL="9525" marR="9525" marT="9525" marB="0" anchor="ctr">
                    <a:solidFill>
                      <a:srgbClr val="00CCFF"/>
                    </a:solidFill>
                  </a:tcPr>
                </a:tc>
                <a:extLst>
                  <a:ext uri="{0D108BD9-81ED-4DB2-BD59-A6C34878D82A}">
                    <a16:rowId xmlns:a16="http://schemas.microsoft.com/office/drawing/2014/main" val="4038370959"/>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Comer mi plato favorito</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24,8%</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31,7%</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22,9%</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26,0%</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23,3%</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22,1%</a:t>
                      </a:r>
                    </a:p>
                  </a:txBody>
                  <a:tcPr marL="9525" marR="9525" marT="9525" marB="0" anchor="ctr">
                    <a:noFill/>
                  </a:tcPr>
                </a:tc>
                <a:extLst>
                  <a:ext uri="{0D108BD9-81ED-4DB2-BD59-A6C34878D82A}">
                    <a16:rowId xmlns:a16="http://schemas.microsoft.com/office/drawing/2014/main" val="3096074807"/>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Mis vacaciones soñadas</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11,3%</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9,9%</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9,5%</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14,0%</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10,0%</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12,4%</a:t>
                      </a:r>
                    </a:p>
                  </a:txBody>
                  <a:tcPr marL="9525" marR="9525" marT="9525" marB="0" anchor="ctr">
                    <a:solidFill>
                      <a:srgbClr val="00CCFF"/>
                    </a:solidFill>
                  </a:tcPr>
                </a:tc>
                <a:extLst>
                  <a:ext uri="{0D108BD9-81ED-4DB2-BD59-A6C34878D82A}">
                    <a16:rowId xmlns:a16="http://schemas.microsoft.com/office/drawing/2014/main" val="1176495665"/>
                  </a:ext>
                </a:extLst>
              </a:tr>
            </a:tbl>
          </a:graphicData>
        </a:graphic>
      </p:graphicFrame>
      <p:sp>
        <p:nvSpPr>
          <p:cNvPr id="8" name="Título 1">
            <a:extLst>
              <a:ext uri="{FF2B5EF4-FFF2-40B4-BE49-F238E27FC236}">
                <a16:creationId xmlns:a16="http://schemas.microsoft.com/office/drawing/2014/main" id="{7F048B92-22B8-4497-A41D-2724CAB2B5A5}"/>
              </a:ext>
            </a:extLst>
          </p:cNvPr>
          <p:cNvSpPr>
            <a:spLocks noGrp="1"/>
          </p:cNvSpPr>
          <p:nvPr>
            <p:ph type="title"/>
          </p:nvPr>
        </p:nvSpPr>
        <p:spPr>
          <a:xfrm>
            <a:off x="1671071" y="142413"/>
            <a:ext cx="7553472" cy="562168"/>
          </a:xfrm>
        </p:spPr>
        <p:txBody>
          <a:bodyPr>
            <a:noAutofit/>
          </a:bodyPr>
          <a:lstStyle/>
          <a:p>
            <a:pPr>
              <a:lnSpc>
                <a:spcPct val="100000"/>
              </a:lnSpc>
            </a:pPr>
            <a:r>
              <a:rPr lang="es-ES" sz="2400" b="1" dirty="0">
                <a:latin typeface="Aharoni" panose="02010803020104030203" pitchFamily="2" charset="-79"/>
                <a:ea typeface="+mn-ea"/>
                <a:cs typeface="Aharoni" panose="02010803020104030203" pitchFamily="2" charset="-79"/>
              </a:rPr>
              <a:t>El sexo es mejor que …</a:t>
            </a:r>
          </a:p>
        </p:txBody>
      </p:sp>
      <p:sp>
        <p:nvSpPr>
          <p:cNvPr id="11" name="CuadroTexto 10">
            <a:extLst>
              <a:ext uri="{FF2B5EF4-FFF2-40B4-BE49-F238E27FC236}">
                <a16:creationId xmlns:a16="http://schemas.microsoft.com/office/drawing/2014/main" id="{B200E494-85CD-4321-8A84-AF5308F8883E}"/>
              </a:ext>
            </a:extLst>
          </p:cNvPr>
          <p:cNvSpPr txBox="1"/>
          <p:nvPr/>
        </p:nvSpPr>
        <p:spPr>
          <a:xfrm>
            <a:off x="0" y="6557601"/>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14- Para mí el sexo es mejor que… </a:t>
            </a:r>
            <a:endParaRPr lang="es-ES" sz="100" dirty="0">
              <a:latin typeface="Segoe UI Symbol" panose="020B0502040204020203" pitchFamily="34" charset="0"/>
              <a:ea typeface="Segoe UI Symbol" panose="020B0502040204020203" pitchFamily="34" charset="0"/>
            </a:endParaRPr>
          </a:p>
        </p:txBody>
      </p:sp>
      <p:cxnSp>
        <p:nvCxnSpPr>
          <p:cNvPr id="4" name="Conector recto de flecha 3">
            <a:extLst>
              <a:ext uri="{FF2B5EF4-FFF2-40B4-BE49-F238E27FC236}">
                <a16:creationId xmlns:a16="http://schemas.microsoft.com/office/drawing/2014/main" id="{EAB676E8-9B5D-43C1-BD2C-7C9952B1556F}"/>
              </a:ext>
            </a:extLst>
          </p:cNvPr>
          <p:cNvCxnSpPr/>
          <p:nvPr/>
        </p:nvCxnSpPr>
        <p:spPr>
          <a:xfrm>
            <a:off x="4197927" y="2729345"/>
            <a:ext cx="727440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51DA21CA-B5CD-4D15-8D7B-021FF6F51066}"/>
              </a:ext>
            </a:extLst>
          </p:cNvPr>
          <p:cNvCxnSpPr/>
          <p:nvPr/>
        </p:nvCxnSpPr>
        <p:spPr>
          <a:xfrm flipH="1">
            <a:off x="4197927" y="3713020"/>
            <a:ext cx="727440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C4513FDD-53A5-4383-8221-9E4DDC59485D}"/>
              </a:ext>
            </a:extLst>
          </p:cNvPr>
          <p:cNvCxnSpPr/>
          <p:nvPr/>
        </p:nvCxnSpPr>
        <p:spPr>
          <a:xfrm flipH="1">
            <a:off x="4156360" y="4364190"/>
            <a:ext cx="7274402"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541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59</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4135855347"/>
              </p:ext>
            </p:extLst>
          </p:nvPr>
        </p:nvGraphicFramePr>
        <p:xfrm>
          <a:off x="5181599" y="1978181"/>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260765"/>
            <a:ext cx="6604566" cy="954107"/>
          </a:xfrm>
          <a:prstGeom prst="rect">
            <a:avLst/>
          </a:prstGeom>
          <a:noFill/>
        </p:spPr>
        <p:txBody>
          <a:bodyPr wrap="square" rtlCol="0">
            <a:spAutoFit/>
          </a:bodyPr>
          <a:lstStyle/>
          <a:p>
            <a:pPr algn="just"/>
            <a:r>
              <a:rPr lang="es-ES" sz="1400" dirty="0"/>
              <a:t>En general los solteros/ separados prefieren el sexo antes que subir una montaña o que gane su equipo en mayor proporción que lo declarado por los casados/viviendo en pareja. Estos piensas en mayor medida que los solteros/separados que no hay nada mejor que el sexo.</a:t>
            </a:r>
          </a:p>
        </p:txBody>
      </p:sp>
      <p:sp>
        <p:nvSpPr>
          <p:cNvPr id="10" name="Título 1">
            <a:extLst>
              <a:ext uri="{FF2B5EF4-FFF2-40B4-BE49-F238E27FC236}">
                <a16:creationId xmlns:a16="http://schemas.microsoft.com/office/drawing/2014/main" id="{75C1DF11-D842-4C36-A22D-B5351ABBDC35}"/>
              </a:ext>
            </a:extLst>
          </p:cNvPr>
          <p:cNvSpPr>
            <a:spLocks noGrp="1"/>
          </p:cNvSpPr>
          <p:nvPr>
            <p:ph type="title"/>
          </p:nvPr>
        </p:nvSpPr>
        <p:spPr>
          <a:xfrm>
            <a:off x="4281716" y="88858"/>
            <a:ext cx="7553472" cy="562168"/>
          </a:xfrm>
        </p:spPr>
        <p:txBody>
          <a:bodyPr>
            <a:noAutofit/>
          </a:bodyPr>
          <a:lstStyle/>
          <a:p>
            <a:pPr algn="ctr">
              <a:lnSpc>
                <a:spcPct val="100000"/>
              </a:lnSpc>
            </a:pPr>
            <a:r>
              <a:rPr lang="es-ES" sz="2400" b="1" dirty="0">
                <a:latin typeface="Aharoni" panose="02010803020104030203" pitchFamily="2" charset="-79"/>
                <a:ea typeface="+mn-ea"/>
                <a:cs typeface="Aharoni" panose="02010803020104030203" pitchFamily="2" charset="-79"/>
              </a:rPr>
              <a:t>El sexo es mejor que …</a:t>
            </a:r>
          </a:p>
        </p:txBody>
      </p:sp>
      <p:sp>
        <p:nvSpPr>
          <p:cNvPr id="11" name="CuadroTexto 10">
            <a:extLst>
              <a:ext uri="{FF2B5EF4-FFF2-40B4-BE49-F238E27FC236}">
                <a16:creationId xmlns:a16="http://schemas.microsoft.com/office/drawing/2014/main" id="{773354EC-69DF-4926-8C72-45831040D768}"/>
              </a:ext>
            </a:extLst>
          </p:cNvPr>
          <p:cNvSpPr txBox="1"/>
          <p:nvPr/>
        </p:nvSpPr>
        <p:spPr>
          <a:xfrm>
            <a:off x="5021336" y="6478472"/>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14- Para mí el sexo es mejor que… </a:t>
            </a:r>
            <a:endParaRPr lang="es-ES" sz="1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57707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6</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2791181770"/>
              </p:ext>
            </p:extLst>
          </p:nvPr>
        </p:nvGraphicFramePr>
        <p:xfrm>
          <a:off x="5181599" y="1928813"/>
          <a:ext cx="6691087" cy="4315358"/>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11" name="CuadroTexto 10">
            <a:extLst>
              <a:ext uri="{FF2B5EF4-FFF2-40B4-BE49-F238E27FC236}">
                <a16:creationId xmlns:a16="http://schemas.microsoft.com/office/drawing/2014/main" id="{461FBD4D-9F67-4663-9694-570C7196DA5D}"/>
              </a:ext>
            </a:extLst>
          </p:cNvPr>
          <p:cNvSpPr txBox="1"/>
          <p:nvPr/>
        </p:nvSpPr>
        <p:spPr>
          <a:xfrm>
            <a:off x="5021336" y="6503182"/>
            <a:ext cx="6096000"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 ¿Cómo de satisfecho estás con tu vida sexual? </a:t>
            </a:r>
            <a:endParaRPr lang="es-ES" sz="800" dirty="0">
              <a:latin typeface="Segoe UI Symbol" panose="020B0502040204020203" pitchFamily="34" charset="0"/>
              <a:ea typeface="Segoe UI Symbol" panose="020B0502040204020203" pitchFamily="34" charset="0"/>
            </a:endParaRPr>
          </a:p>
        </p:txBody>
      </p:sp>
      <p:sp>
        <p:nvSpPr>
          <p:cNvPr id="12" name="Título 1">
            <a:extLst>
              <a:ext uri="{FF2B5EF4-FFF2-40B4-BE49-F238E27FC236}">
                <a16:creationId xmlns:a16="http://schemas.microsoft.com/office/drawing/2014/main" id="{D1A645D5-F446-4CF7-9C1B-0E653B87D460}"/>
              </a:ext>
            </a:extLst>
          </p:cNvPr>
          <p:cNvSpPr>
            <a:spLocks noGrp="1"/>
          </p:cNvSpPr>
          <p:nvPr>
            <p:ph type="title"/>
          </p:nvPr>
        </p:nvSpPr>
        <p:spPr>
          <a:xfrm>
            <a:off x="4898571" y="70810"/>
            <a:ext cx="6974115" cy="562168"/>
          </a:xfrm>
        </p:spPr>
        <p:txBody>
          <a:bodyPr>
            <a:normAutofit/>
          </a:bodyPr>
          <a:lstStyle/>
          <a:p>
            <a:r>
              <a:rPr lang="es-ES" sz="2800" b="1" dirty="0">
                <a:latin typeface="Aharoni" panose="02010803020104030203" pitchFamily="2" charset="-79"/>
                <a:ea typeface="+mn-ea"/>
                <a:cs typeface="Aharoni" panose="02010803020104030203" pitchFamily="2" charset="-79"/>
              </a:rPr>
              <a:t>Satisfacción con su vida sexual</a:t>
            </a:r>
          </a:p>
        </p:txBody>
      </p:sp>
      <p:sp>
        <p:nvSpPr>
          <p:cNvPr id="13" name="CuadroTexto 12">
            <a:extLst>
              <a:ext uri="{FF2B5EF4-FFF2-40B4-BE49-F238E27FC236}">
                <a16:creationId xmlns:a16="http://schemas.microsoft.com/office/drawing/2014/main" id="{6E603BDD-F997-4074-91CC-6E20BE086939}"/>
              </a:ext>
            </a:extLst>
          </p:cNvPr>
          <p:cNvSpPr txBox="1"/>
          <p:nvPr/>
        </p:nvSpPr>
        <p:spPr>
          <a:xfrm>
            <a:off x="5403273" y="980869"/>
            <a:ext cx="6604566" cy="954107"/>
          </a:xfrm>
          <a:prstGeom prst="rect">
            <a:avLst/>
          </a:prstGeom>
          <a:noFill/>
        </p:spPr>
        <p:txBody>
          <a:bodyPr wrap="square" rtlCol="0">
            <a:spAutoFit/>
          </a:bodyPr>
          <a:lstStyle/>
          <a:p>
            <a:pPr algn="just"/>
            <a:r>
              <a:rPr lang="es-ES" sz="1400" dirty="0"/>
              <a:t>Los hombres de entre 35 y 44 años son los que se muestran más satisfechos con su vida sexual, mientras que los de 45 -54 años son los que se declaran más insatisfechos. Una cuarta parte (24,2%) de dicho grupo de edad está poco o nada satisfecho con su vida sexual.</a:t>
            </a:r>
          </a:p>
        </p:txBody>
      </p:sp>
    </p:spTree>
    <p:extLst>
      <p:ext uri="{BB962C8B-B14F-4D97-AF65-F5344CB8AC3E}">
        <p14:creationId xmlns:p14="http://schemas.microsoft.com/office/powerpoint/2010/main" val="2541803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60</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5189864" y="6184351"/>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624114" y="1219200"/>
            <a:ext cx="11383726" cy="523220"/>
          </a:xfrm>
          <a:prstGeom prst="rect">
            <a:avLst/>
          </a:prstGeom>
          <a:noFill/>
        </p:spPr>
        <p:txBody>
          <a:bodyPr wrap="square" rtlCol="0">
            <a:spAutoFit/>
          </a:bodyPr>
          <a:lstStyle/>
          <a:p>
            <a:pPr algn="just"/>
            <a:r>
              <a:rPr lang="es-ES" sz="1400" dirty="0"/>
              <a:t>Los andaluces son los que tienen más claro que no hay nada mejor que el sexo. Así lo afirma 4 de cada 10 hombres de dicha comunidad. El sexo mejor que gane su equipo es más mencionado por los valencianos, mientras que el sexo mejor que subir una montaña lo citan con mayor frecuencia los catalanes.</a:t>
            </a:r>
          </a:p>
        </p:txBody>
      </p:sp>
      <p:graphicFrame>
        <p:nvGraphicFramePr>
          <p:cNvPr id="11" name="Tabla 10">
            <a:extLst>
              <a:ext uri="{FF2B5EF4-FFF2-40B4-BE49-F238E27FC236}">
                <a16:creationId xmlns:a16="http://schemas.microsoft.com/office/drawing/2014/main" id="{F0C1F785-0A5C-4E08-80EE-D12DE044361E}"/>
              </a:ext>
            </a:extLst>
          </p:cNvPr>
          <p:cNvGraphicFramePr>
            <a:graphicFrameLocks noGrp="1"/>
          </p:cNvGraphicFramePr>
          <p:nvPr>
            <p:extLst>
              <p:ext uri="{D42A27DB-BD31-4B8C-83A1-F6EECF244321}">
                <p14:modId xmlns:p14="http://schemas.microsoft.com/office/powerpoint/2010/main" val="1013047295"/>
              </p:ext>
            </p:extLst>
          </p:nvPr>
        </p:nvGraphicFramePr>
        <p:xfrm>
          <a:off x="411590" y="1960896"/>
          <a:ext cx="11596249" cy="3677904"/>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656607">
                  <a:extLst>
                    <a:ext uri="{9D8B030D-6E8A-4147-A177-3AD203B41FA5}">
                      <a16:colId xmlns:a16="http://schemas.microsoft.com/office/drawing/2014/main" val="512689020"/>
                    </a:ext>
                  </a:extLst>
                </a:gridCol>
                <a:gridCol w="1656607">
                  <a:extLst>
                    <a:ext uri="{9D8B030D-6E8A-4147-A177-3AD203B41FA5}">
                      <a16:colId xmlns:a16="http://schemas.microsoft.com/office/drawing/2014/main" val="4213793513"/>
                    </a:ext>
                  </a:extLst>
                </a:gridCol>
                <a:gridCol w="1656607">
                  <a:extLst>
                    <a:ext uri="{9D8B030D-6E8A-4147-A177-3AD203B41FA5}">
                      <a16:colId xmlns:a16="http://schemas.microsoft.com/office/drawing/2014/main" val="1469429616"/>
                    </a:ext>
                  </a:extLst>
                </a:gridCol>
                <a:gridCol w="1656607">
                  <a:extLst>
                    <a:ext uri="{9D8B030D-6E8A-4147-A177-3AD203B41FA5}">
                      <a16:colId xmlns:a16="http://schemas.microsoft.com/office/drawing/2014/main" val="2433300626"/>
                    </a:ext>
                  </a:extLst>
                </a:gridCol>
                <a:gridCol w="1656607">
                  <a:extLst>
                    <a:ext uri="{9D8B030D-6E8A-4147-A177-3AD203B41FA5}">
                      <a16:colId xmlns:a16="http://schemas.microsoft.com/office/drawing/2014/main" val="2289185770"/>
                    </a:ext>
                  </a:extLst>
                </a:gridCol>
                <a:gridCol w="1656607">
                  <a:extLst>
                    <a:ext uri="{9D8B030D-6E8A-4147-A177-3AD203B41FA5}">
                      <a16:colId xmlns:a16="http://schemas.microsoft.com/office/drawing/2014/main" val="713186679"/>
                    </a:ext>
                  </a:extLst>
                </a:gridCol>
                <a:gridCol w="1656607">
                  <a:extLst>
                    <a:ext uri="{9D8B030D-6E8A-4147-A177-3AD203B41FA5}">
                      <a16:colId xmlns:a16="http://schemas.microsoft.com/office/drawing/2014/main" val="480125216"/>
                    </a:ext>
                  </a:extLst>
                </a:gridCol>
              </a:tblGrid>
              <a:tr h="661069">
                <a:tc>
                  <a:txBody>
                    <a:bodyPr/>
                    <a:lstStyle/>
                    <a:p>
                      <a:pPr algn="ctr" fontAlgn="b"/>
                      <a:endParaRPr lang="es-ES" sz="100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Andalucía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Cataluña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Valenciana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de Madrid</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Resto</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extLst>
                  <a:ext uri="{0D108BD9-81ED-4DB2-BD59-A6C34878D82A}">
                    <a16:rowId xmlns:a16="http://schemas.microsoft.com/office/drawing/2014/main" val="1954678773"/>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No hay nada mejor que el sexo</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34,3%</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39,3%</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28,8%</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27,8%</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34,4%</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35,9%</a:t>
                      </a:r>
                    </a:p>
                  </a:txBody>
                  <a:tcPr marL="9525" marR="9525" marT="9525" marB="0" anchor="ctr">
                    <a:solidFill>
                      <a:srgbClr val="00CCFF"/>
                    </a:solidFill>
                  </a:tcPr>
                </a:tc>
                <a:extLst>
                  <a:ext uri="{0D108BD9-81ED-4DB2-BD59-A6C34878D82A}">
                    <a16:rowId xmlns:a16="http://schemas.microsoft.com/office/drawing/2014/main" val="4050687424"/>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Que gane mi equipo favorito</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33,5%</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29,3%</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34,2%</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42,0%</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35,4%</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32,3%</a:t>
                      </a:r>
                    </a:p>
                  </a:txBody>
                  <a:tcPr marL="9525" marR="9525" marT="9525" marB="0" anchor="ctr">
                    <a:noFill/>
                  </a:tcPr>
                </a:tc>
                <a:extLst>
                  <a:ext uri="{0D108BD9-81ED-4DB2-BD59-A6C34878D82A}">
                    <a16:rowId xmlns:a16="http://schemas.microsoft.com/office/drawing/2014/main" val="816817818"/>
                  </a:ext>
                </a:extLst>
              </a:tr>
              <a:tr h="694243">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Subir a la cumbre de una montaña</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32,5%</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29,6%</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40,0%</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29,0%</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31,6%</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32,1%</a:t>
                      </a:r>
                    </a:p>
                  </a:txBody>
                  <a:tcPr marL="9525" marR="9525" marT="9525" marB="0" anchor="ctr">
                    <a:solidFill>
                      <a:srgbClr val="00CCFF"/>
                    </a:solidFill>
                  </a:tcPr>
                </a:tc>
                <a:extLst>
                  <a:ext uri="{0D108BD9-81ED-4DB2-BD59-A6C34878D82A}">
                    <a16:rowId xmlns:a16="http://schemas.microsoft.com/office/drawing/2014/main" val="4038370959"/>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Comer mi plato favorito</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24,8%</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23,3%</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29,6%</a:t>
                      </a:r>
                    </a:p>
                  </a:txBody>
                  <a:tcPr marL="9525" marR="9525" marT="9525" marB="0" anchor="ctr">
                    <a:no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26,5%</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21,1%</a:t>
                      </a:r>
                    </a:p>
                  </a:txBody>
                  <a:tcPr marL="9525" marR="9525" marT="9525" marB="0" anchor="ctr">
                    <a:no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24,4%</a:t>
                      </a:r>
                    </a:p>
                  </a:txBody>
                  <a:tcPr marL="9525" marR="9525" marT="9525" marB="0" anchor="ctr">
                    <a:noFill/>
                  </a:tcPr>
                </a:tc>
                <a:extLst>
                  <a:ext uri="{0D108BD9-81ED-4DB2-BD59-A6C34878D82A}">
                    <a16:rowId xmlns:a16="http://schemas.microsoft.com/office/drawing/2014/main" val="3096074807"/>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Mis vacaciones soñadas</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11,3%</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11,5%</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12,1%</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13,6%</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a:solidFill>
                            <a:srgbClr val="000000"/>
                          </a:solidFill>
                          <a:effectLst/>
                          <a:latin typeface="Segoe UI Symbol" panose="020B0502040204020203" pitchFamily="34" charset="0"/>
                          <a:ea typeface="Segoe UI Symbol" panose="020B0502040204020203" pitchFamily="34" charset="0"/>
                          <a:cs typeface="+mn-cs"/>
                        </a:rPr>
                        <a:t>11,0%</a:t>
                      </a:r>
                    </a:p>
                  </a:txBody>
                  <a:tcPr marL="9525" marR="9525" marT="9525" marB="0" anchor="ctr">
                    <a:solidFill>
                      <a:srgbClr val="00CCFF"/>
                    </a:solidFill>
                  </a:tcPr>
                </a:tc>
                <a:tc>
                  <a:txBody>
                    <a:bodyPr/>
                    <a:lstStyle/>
                    <a:p>
                      <a:pPr marL="0" algn="ctr" defTabSz="914400" rtl="0" eaLnBrk="1" fontAlgn="b" latinLnBrk="0" hangingPunct="1"/>
                      <a:r>
                        <a:rPr lang="es-ES" sz="16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10,5%</a:t>
                      </a:r>
                    </a:p>
                  </a:txBody>
                  <a:tcPr marL="9525" marR="9525" marT="9525" marB="0" anchor="ctr">
                    <a:solidFill>
                      <a:srgbClr val="00CCFF"/>
                    </a:solidFill>
                  </a:tcPr>
                </a:tc>
                <a:extLst>
                  <a:ext uri="{0D108BD9-81ED-4DB2-BD59-A6C34878D82A}">
                    <a16:rowId xmlns:a16="http://schemas.microsoft.com/office/drawing/2014/main" val="1176495665"/>
                  </a:ext>
                </a:extLst>
              </a:tr>
            </a:tbl>
          </a:graphicData>
        </a:graphic>
      </p:graphicFrame>
      <p:sp>
        <p:nvSpPr>
          <p:cNvPr id="13" name="Título 1">
            <a:extLst>
              <a:ext uri="{FF2B5EF4-FFF2-40B4-BE49-F238E27FC236}">
                <a16:creationId xmlns:a16="http://schemas.microsoft.com/office/drawing/2014/main" id="{33BE44DF-7B38-46BE-92B1-F6D271AF4AA0}"/>
              </a:ext>
            </a:extLst>
          </p:cNvPr>
          <p:cNvSpPr>
            <a:spLocks noGrp="1"/>
          </p:cNvSpPr>
          <p:nvPr>
            <p:ph type="title"/>
          </p:nvPr>
        </p:nvSpPr>
        <p:spPr>
          <a:xfrm>
            <a:off x="1413128" y="41886"/>
            <a:ext cx="7553472" cy="562168"/>
          </a:xfrm>
        </p:spPr>
        <p:txBody>
          <a:bodyPr>
            <a:noAutofit/>
          </a:bodyPr>
          <a:lstStyle/>
          <a:p>
            <a:pPr>
              <a:lnSpc>
                <a:spcPct val="100000"/>
              </a:lnSpc>
            </a:pPr>
            <a:r>
              <a:rPr lang="es-ES" sz="2400" b="1" dirty="0">
                <a:latin typeface="Aharoni" panose="02010803020104030203" pitchFamily="2" charset="-79"/>
                <a:ea typeface="+mn-ea"/>
                <a:cs typeface="Aharoni" panose="02010803020104030203" pitchFamily="2" charset="-79"/>
              </a:rPr>
              <a:t>El sexo es mejor que …</a:t>
            </a:r>
          </a:p>
        </p:txBody>
      </p:sp>
      <p:sp>
        <p:nvSpPr>
          <p:cNvPr id="14" name="CuadroTexto 13">
            <a:extLst>
              <a:ext uri="{FF2B5EF4-FFF2-40B4-BE49-F238E27FC236}">
                <a16:creationId xmlns:a16="http://schemas.microsoft.com/office/drawing/2014/main" id="{9EFE2DD7-DC37-4662-B258-EE2FBE4B72FA}"/>
              </a:ext>
            </a:extLst>
          </p:cNvPr>
          <p:cNvSpPr txBox="1"/>
          <p:nvPr/>
        </p:nvSpPr>
        <p:spPr>
          <a:xfrm>
            <a:off x="0" y="6557601"/>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14- Para mí el sexo es mejor que… </a:t>
            </a:r>
            <a:endParaRPr lang="es-ES" sz="100" dirty="0">
              <a:latin typeface="Segoe UI Symbol" panose="020B0502040204020203" pitchFamily="34" charset="0"/>
              <a:ea typeface="Segoe UI Symbol" panose="020B0502040204020203" pitchFamily="34" charset="0"/>
            </a:endParaRPr>
          </a:p>
        </p:txBody>
      </p:sp>
      <p:sp>
        <p:nvSpPr>
          <p:cNvPr id="8" name="Elipse 7">
            <a:extLst>
              <a:ext uri="{FF2B5EF4-FFF2-40B4-BE49-F238E27FC236}">
                <a16:creationId xmlns:a16="http://schemas.microsoft.com/office/drawing/2014/main" id="{A2B4F1CA-ED74-4E6C-A732-11AB49AC41F9}"/>
              </a:ext>
            </a:extLst>
          </p:cNvPr>
          <p:cNvSpPr/>
          <p:nvPr/>
        </p:nvSpPr>
        <p:spPr>
          <a:xfrm>
            <a:off x="4073241" y="2692867"/>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3785D6FB-08AB-441E-A64A-49570C8A69E5}"/>
              </a:ext>
            </a:extLst>
          </p:cNvPr>
          <p:cNvSpPr/>
          <p:nvPr/>
        </p:nvSpPr>
        <p:spPr>
          <a:xfrm>
            <a:off x="5694219" y="3928218"/>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a:extLst>
              <a:ext uri="{FF2B5EF4-FFF2-40B4-BE49-F238E27FC236}">
                <a16:creationId xmlns:a16="http://schemas.microsoft.com/office/drawing/2014/main" id="{F143FBC9-82F3-4563-AF19-D7ABF328661B}"/>
              </a:ext>
            </a:extLst>
          </p:cNvPr>
          <p:cNvSpPr/>
          <p:nvPr/>
        </p:nvSpPr>
        <p:spPr>
          <a:xfrm>
            <a:off x="7370619" y="3286993"/>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50ABB49E-A9D9-4304-9EEE-4FFAE91CA810}"/>
              </a:ext>
            </a:extLst>
          </p:cNvPr>
          <p:cNvSpPr/>
          <p:nvPr/>
        </p:nvSpPr>
        <p:spPr>
          <a:xfrm>
            <a:off x="5694219" y="4553698"/>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0E09D840-647A-4064-B2C3-A9E15C450D6E}"/>
              </a:ext>
            </a:extLst>
          </p:cNvPr>
          <p:cNvSpPr/>
          <p:nvPr/>
        </p:nvSpPr>
        <p:spPr>
          <a:xfrm>
            <a:off x="7398329" y="5124931"/>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7675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4281716" y="88858"/>
            <a:ext cx="7553472" cy="562168"/>
          </a:xfrm>
        </p:spPr>
        <p:txBody>
          <a:bodyPr>
            <a:noAutofit/>
          </a:bodyPr>
          <a:lstStyle/>
          <a:p>
            <a:pPr algn="ctr">
              <a:lnSpc>
                <a:spcPct val="100000"/>
              </a:lnSpc>
            </a:pPr>
            <a:r>
              <a:rPr lang="es-ES" sz="2400" b="1" dirty="0">
                <a:latin typeface="Aharoni" panose="02010803020104030203" pitchFamily="2" charset="-79"/>
                <a:ea typeface="+mn-ea"/>
                <a:cs typeface="Aharoni" panose="02010803020104030203" pitchFamily="2" charset="-79"/>
              </a:rPr>
              <a:t>Prácticas sexuales realizadas</a:t>
            </a:r>
          </a:p>
        </p:txBody>
      </p:sp>
      <p:sp>
        <p:nvSpPr>
          <p:cNvPr id="5" name="CuadroTexto 4">
            <a:extLst>
              <a:ext uri="{FF2B5EF4-FFF2-40B4-BE49-F238E27FC236}">
                <a16:creationId xmlns:a16="http://schemas.microsoft.com/office/drawing/2014/main" id="{4073E289-D72A-4D07-A437-3955DDFD4F34}"/>
              </a:ext>
            </a:extLst>
          </p:cNvPr>
          <p:cNvSpPr txBox="1"/>
          <p:nvPr/>
        </p:nvSpPr>
        <p:spPr>
          <a:xfrm>
            <a:off x="5021336" y="6478472"/>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15- ¿Has hecho alguna de estas prácticas sexuales? </a:t>
            </a:r>
            <a:endParaRPr lang="es-ES" sz="100" dirty="0">
              <a:latin typeface="Segoe UI Symbol" panose="020B0502040204020203" pitchFamily="34" charset="0"/>
              <a:ea typeface="Segoe UI Symbol" panose="020B0502040204020203" pitchFamily="34" charset="0"/>
            </a:endParaRPr>
          </a:p>
        </p:txBody>
      </p:sp>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61</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4272357568"/>
              </p:ext>
            </p:extLst>
          </p:nvPr>
        </p:nvGraphicFramePr>
        <p:xfrm>
          <a:off x="3806373" y="2285676"/>
          <a:ext cx="7906050" cy="3937177"/>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775854"/>
            <a:ext cx="6604566" cy="1600438"/>
          </a:xfrm>
          <a:prstGeom prst="rect">
            <a:avLst/>
          </a:prstGeom>
          <a:noFill/>
        </p:spPr>
        <p:txBody>
          <a:bodyPr wrap="square" rtlCol="0">
            <a:spAutoFit/>
          </a:bodyPr>
          <a:lstStyle/>
          <a:p>
            <a:pPr algn="just"/>
            <a:r>
              <a:rPr lang="es-ES" sz="1400" dirty="0"/>
              <a:t>El uso de juguetes sexuales es algo cada vez más extendido en la población. El 47% de los hombres en España declara que ha usado en alguna ocasión juguetes. Otra práctica ampliamente extendida es la de intercambiar mensajes sexuales, también conocido como </a:t>
            </a:r>
            <a:r>
              <a:rPr lang="es-ES" sz="1400" dirty="0" err="1"/>
              <a:t>sexting</a:t>
            </a:r>
            <a:r>
              <a:rPr lang="es-ES" sz="1400" dirty="0"/>
              <a:t>, práctica que la ha hecho el 38% de los hombres. Los juegos sexuales (dados, esposas, rol..) es la 3ª práctica más mencionada por los hombres, casi el 36% afirma haber practicado juegos sexuales. Cabe destacar que un 27% de los varones en España no han practicado ninguna de las prácticas sexuales sugeridas.</a:t>
            </a:r>
          </a:p>
        </p:txBody>
      </p:sp>
    </p:spTree>
    <p:extLst>
      <p:ext uri="{BB962C8B-B14F-4D97-AF65-F5344CB8AC3E}">
        <p14:creationId xmlns:p14="http://schemas.microsoft.com/office/powerpoint/2010/main" val="17897644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62</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5248445" y="5983432"/>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10398" y="589910"/>
            <a:ext cx="11383726" cy="738664"/>
          </a:xfrm>
          <a:prstGeom prst="rect">
            <a:avLst/>
          </a:prstGeom>
          <a:noFill/>
        </p:spPr>
        <p:txBody>
          <a:bodyPr wrap="square" rtlCol="0">
            <a:spAutoFit/>
          </a:bodyPr>
          <a:lstStyle/>
          <a:p>
            <a:pPr algn="just"/>
            <a:r>
              <a:rPr lang="es-ES" sz="1400" dirty="0"/>
              <a:t>Los hombres de entre 25 y 34 años, son los que declaran en mayor proporción que el resto de grupos de edad que han usado juguetes, han practicado </a:t>
            </a:r>
            <a:r>
              <a:rPr lang="es-ES" sz="1400" dirty="0" err="1"/>
              <a:t>sexting</a:t>
            </a:r>
            <a:r>
              <a:rPr lang="es-ES" sz="1400" dirty="0"/>
              <a:t>, han hecho juegos sexuales y sensoriales. Los más jóvenes (16-24 años), son los que más han practicado BDSM, mientras que los hombres de más de 55 años, son los que en mayor proporción declaran no haber practicado ninguna de las cosas que se les ha sugerido.</a:t>
            </a:r>
          </a:p>
        </p:txBody>
      </p:sp>
      <p:graphicFrame>
        <p:nvGraphicFramePr>
          <p:cNvPr id="10" name="Tabla 9">
            <a:extLst>
              <a:ext uri="{FF2B5EF4-FFF2-40B4-BE49-F238E27FC236}">
                <a16:creationId xmlns:a16="http://schemas.microsoft.com/office/drawing/2014/main" id="{F1FA2931-10FE-40B2-9C83-D35E2C709D41}"/>
              </a:ext>
            </a:extLst>
          </p:cNvPr>
          <p:cNvGraphicFramePr>
            <a:graphicFrameLocks noGrp="1"/>
          </p:cNvGraphicFramePr>
          <p:nvPr>
            <p:extLst>
              <p:ext uri="{D42A27DB-BD31-4B8C-83A1-F6EECF244321}">
                <p14:modId xmlns:p14="http://schemas.microsoft.com/office/powerpoint/2010/main" val="3613323255"/>
              </p:ext>
            </p:extLst>
          </p:nvPr>
        </p:nvGraphicFramePr>
        <p:xfrm>
          <a:off x="297875" y="1350966"/>
          <a:ext cx="11596249" cy="5190474"/>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656607">
                  <a:extLst>
                    <a:ext uri="{9D8B030D-6E8A-4147-A177-3AD203B41FA5}">
                      <a16:colId xmlns:a16="http://schemas.microsoft.com/office/drawing/2014/main" val="512689020"/>
                    </a:ext>
                  </a:extLst>
                </a:gridCol>
                <a:gridCol w="1656607">
                  <a:extLst>
                    <a:ext uri="{9D8B030D-6E8A-4147-A177-3AD203B41FA5}">
                      <a16:colId xmlns:a16="http://schemas.microsoft.com/office/drawing/2014/main" val="4213793513"/>
                    </a:ext>
                  </a:extLst>
                </a:gridCol>
                <a:gridCol w="1656607">
                  <a:extLst>
                    <a:ext uri="{9D8B030D-6E8A-4147-A177-3AD203B41FA5}">
                      <a16:colId xmlns:a16="http://schemas.microsoft.com/office/drawing/2014/main" val="1469429616"/>
                    </a:ext>
                  </a:extLst>
                </a:gridCol>
                <a:gridCol w="1656607">
                  <a:extLst>
                    <a:ext uri="{9D8B030D-6E8A-4147-A177-3AD203B41FA5}">
                      <a16:colId xmlns:a16="http://schemas.microsoft.com/office/drawing/2014/main" val="2433300626"/>
                    </a:ext>
                  </a:extLst>
                </a:gridCol>
                <a:gridCol w="1656607">
                  <a:extLst>
                    <a:ext uri="{9D8B030D-6E8A-4147-A177-3AD203B41FA5}">
                      <a16:colId xmlns:a16="http://schemas.microsoft.com/office/drawing/2014/main" val="2289185770"/>
                    </a:ext>
                  </a:extLst>
                </a:gridCol>
                <a:gridCol w="1656607">
                  <a:extLst>
                    <a:ext uri="{9D8B030D-6E8A-4147-A177-3AD203B41FA5}">
                      <a16:colId xmlns:a16="http://schemas.microsoft.com/office/drawing/2014/main" val="713186679"/>
                    </a:ext>
                  </a:extLst>
                </a:gridCol>
                <a:gridCol w="1656607">
                  <a:extLst>
                    <a:ext uri="{9D8B030D-6E8A-4147-A177-3AD203B41FA5}">
                      <a16:colId xmlns:a16="http://schemas.microsoft.com/office/drawing/2014/main" val="480125216"/>
                    </a:ext>
                  </a:extLst>
                </a:gridCol>
              </a:tblGrid>
              <a:tr h="661069">
                <a:tc>
                  <a:txBody>
                    <a:bodyPr/>
                    <a:lstStyle/>
                    <a:p>
                      <a:pPr algn="ctr" fontAlgn="b"/>
                      <a:endParaRPr lang="es-ES" sz="100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16-24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25-34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35-44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45-54 años</a:t>
                      </a:r>
                    </a:p>
                  </a:txBody>
                  <a:tcPr marL="9525" marR="9525" marT="9525" marB="0" anchor="ctr">
                    <a:solidFill>
                      <a:schemeClr val="tx2"/>
                    </a:solidFill>
                  </a:tcPr>
                </a:tc>
                <a:tc>
                  <a:txBody>
                    <a:bodyPr/>
                    <a:lstStyle/>
                    <a:p>
                      <a:pPr marL="0" algn="ctr" defTabSz="914400" rtl="0" eaLnBrk="1" fontAlgn="b" latinLnBrk="0" hangingPunct="1"/>
                      <a:r>
                        <a:rPr lang="es-ES" sz="1800" b="1" u="none" strike="noStrike" kern="1200" dirty="0">
                          <a:solidFill>
                            <a:schemeClr val="bg1"/>
                          </a:solidFill>
                          <a:effectLst/>
                          <a:latin typeface="Segoe UI Symbol" panose="020B0502040204020203" pitchFamily="34" charset="0"/>
                          <a:ea typeface="Segoe UI Symbol" panose="020B0502040204020203" pitchFamily="34" charset="0"/>
                          <a:cs typeface="+mn-cs"/>
                        </a:rPr>
                        <a:t>55-65 años</a:t>
                      </a:r>
                    </a:p>
                  </a:txBody>
                  <a:tcPr marL="9525" marR="9525" marT="9525" marB="0" anchor="ctr">
                    <a:solidFill>
                      <a:schemeClr val="tx2"/>
                    </a:solidFill>
                  </a:tcPr>
                </a:tc>
                <a:extLst>
                  <a:ext uri="{0D108BD9-81ED-4DB2-BD59-A6C34878D82A}">
                    <a16:rowId xmlns:a16="http://schemas.microsoft.com/office/drawing/2014/main" val="1954678773"/>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Uso de juguetes sexuales</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46,9%</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33,7%</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54,3%</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54,0%</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45,6%</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39,7%</a:t>
                      </a:r>
                    </a:p>
                  </a:txBody>
                  <a:tcPr marL="9525" marR="9525" marT="9525" marB="0" anchor="ctr">
                    <a:solidFill>
                      <a:srgbClr val="00CCFF"/>
                    </a:solidFill>
                  </a:tcPr>
                </a:tc>
                <a:extLst>
                  <a:ext uri="{0D108BD9-81ED-4DB2-BD59-A6C34878D82A}">
                    <a16:rowId xmlns:a16="http://schemas.microsoft.com/office/drawing/2014/main" val="4050687424"/>
                  </a:ext>
                </a:extLst>
              </a:tr>
              <a:tr h="580648">
                <a:tc>
                  <a:txBody>
                    <a:bodyPr/>
                    <a:lstStyle/>
                    <a:p>
                      <a:pPr marL="0" algn="r" defTabSz="914400" rtl="0" eaLnBrk="1" fontAlgn="b" latinLnBrk="0" hangingPunct="1"/>
                      <a:r>
                        <a:rPr lang="es-ES" sz="1400" b="0" i="0" u="none" strike="noStrike" kern="1200" dirty="0" err="1">
                          <a:solidFill>
                            <a:srgbClr val="000000"/>
                          </a:solidFill>
                          <a:effectLst/>
                          <a:latin typeface="Segoe UI Symbol" panose="020B0502040204020203" pitchFamily="34" charset="0"/>
                          <a:ea typeface="Segoe UI Symbol" panose="020B0502040204020203" pitchFamily="34" charset="0"/>
                          <a:cs typeface="+mn-cs"/>
                        </a:rPr>
                        <a:t>Sexting</a:t>
                      </a:r>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 (intercambio de mensajes sexuales)</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38,1%</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49,0%</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52,4%</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39,7%</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28,7%</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22,1%</a:t>
                      </a:r>
                    </a:p>
                  </a:txBody>
                  <a:tcPr marL="9525" marR="9525" marT="9525" marB="0" anchor="ctr">
                    <a:noFill/>
                  </a:tcPr>
                </a:tc>
                <a:extLst>
                  <a:ext uri="{0D108BD9-81ED-4DB2-BD59-A6C34878D82A}">
                    <a16:rowId xmlns:a16="http://schemas.microsoft.com/office/drawing/2014/main" val="816817818"/>
                  </a:ext>
                </a:extLst>
              </a:tr>
              <a:tr h="694243">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Juegos sexuales (dados, esposas, rol...)</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35,7%</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39,1%</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49,2%</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44,4%</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27,5%</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14,6%</a:t>
                      </a:r>
                    </a:p>
                  </a:txBody>
                  <a:tcPr marL="9525" marR="9525" marT="9525" marB="0" anchor="ctr">
                    <a:solidFill>
                      <a:srgbClr val="00CCFF"/>
                    </a:solidFill>
                  </a:tcPr>
                </a:tc>
                <a:extLst>
                  <a:ext uri="{0D108BD9-81ED-4DB2-BD59-A6C34878D82A}">
                    <a16:rowId xmlns:a16="http://schemas.microsoft.com/office/drawing/2014/main" val="4038370959"/>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Juegos sensoriales</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29,5%</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27,7%</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34,3%</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34,3%</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25,7%</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22,8%</a:t>
                      </a:r>
                    </a:p>
                  </a:txBody>
                  <a:tcPr marL="9525" marR="9525" marT="9525" marB="0" anchor="ctr">
                    <a:noFill/>
                  </a:tcPr>
                </a:tc>
                <a:extLst>
                  <a:ext uri="{0D108BD9-81ED-4DB2-BD59-A6C34878D82A}">
                    <a16:rowId xmlns:a16="http://schemas.microsoft.com/office/drawing/2014/main" val="3096074807"/>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BDSM (Bondage, Dominación, Sumisión, Masoquismo)</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12,7%</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19,3%</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18,1%</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11,9%</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8,2%</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7,9%</a:t>
                      </a:r>
                    </a:p>
                  </a:txBody>
                  <a:tcPr marL="9525" marR="9525" marT="9525" marB="0" anchor="ctr">
                    <a:solidFill>
                      <a:srgbClr val="00CCFF"/>
                    </a:solidFill>
                  </a:tcPr>
                </a:tc>
                <a:extLst>
                  <a:ext uri="{0D108BD9-81ED-4DB2-BD59-A6C34878D82A}">
                    <a16:rowId xmlns:a16="http://schemas.microsoft.com/office/drawing/2014/main" val="1176495665"/>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Otras prácticas</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4,0%</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2,0%</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3,8%</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5,2%</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3,9%</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4,1%</a:t>
                      </a:r>
                    </a:p>
                  </a:txBody>
                  <a:tcPr marL="9525" marR="9525" marT="9525" marB="0" anchor="ctr">
                    <a:noFill/>
                  </a:tcPr>
                </a:tc>
                <a:extLst>
                  <a:ext uri="{0D108BD9-81ED-4DB2-BD59-A6C34878D82A}">
                    <a16:rowId xmlns:a16="http://schemas.microsoft.com/office/drawing/2014/main" val="4084159784"/>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Ninguna</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27,3%</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23,3%</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17,1%</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21,0%</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36,3%</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40,4%</a:t>
                      </a:r>
                    </a:p>
                  </a:txBody>
                  <a:tcPr marL="9525" marR="9525" marT="9525" marB="0" anchor="ctr">
                    <a:solidFill>
                      <a:srgbClr val="00CCFF"/>
                    </a:solidFill>
                  </a:tcPr>
                </a:tc>
                <a:extLst>
                  <a:ext uri="{0D108BD9-81ED-4DB2-BD59-A6C34878D82A}">
                    <a16:rowId xmlns:a16="http://schemas.microsoft.com/office/drawing/2014/main" val="116546495"/>
                  </a:ext>
                </a:extLst>
              </a:tr>
            </a:tbl>
          </a:graphicData>
        </a:graphic>
      </p:graphicFrame>
      <p:sp>
        <p:nvSpPr>
          <p:cNvPr id="12" name="Título 1">
            <a:extLst>
              <a:ext uri="{FF2B5EF4-FFF2-40B4-BE49-F238E27FC236}">
                <a16:creationId xmlns:a16="http://schemas.microsoft.com/office/drawing/2014/main" id="{857036C5-E230-40ED-B25A-6440A1ADE282}"/>
              </a:ext>
            </a:extLst>
          </p:cNvPr>
          <p:cNvSpPr txBox="1">
            <a:spLocks/>
          </p:cNvSpPr>
          <p:nvPr/>
        </p:nvSpPr>
        <p:spPr>
          <a:xfrm>
            <a:off x="1621644" y="41827"/>
            <a:ext cx="7553472" cy="562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s-ES" sz="2400" b="1" dirty="0">
                <a:latin typeface="Aharoni" panose="02010803020104030203" pitchFamily="2" charset="-79"/>
                <a:ea typeface="+mn-ea"/>
                <a:cs typeface="Aharoni" panose="02010803020104030203" pitchFamily="2" charset="-79"/>
              </a:rPr>
              <a:t>Prácticas sexuales realizadas</a:t>
            </a:r>
          </a:p>
        </p:txBody>
      </p:sp>
      <p:sp>
        <p:nvSpPr>
          <p:cNvPr id="13" name="CuadroTexto 12">
            <a:extLst>
              <a:ext uri="{FF2B5EF4-FFF2-40B4-BE49-F238E27FC236}">
                <a16:creationId xmlns:a16="http://schemas.microsoft.com/office/drawing/2014/main" id="{586EB34A-B4B3-4F18-B554-A51A18CD0857}"/>
              </a:ext>
            </a:extLst>
          </p:cNvPr>
          <p:cNvSpPr txBox="1"/>
          <p:nvPr/>
        </p:nvSpPr>
        <p:spPr>
          <a:xfrm>
            <a:off x="184160" y="6549520"/>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15- ¿Has hecho alguna de estas prácticas sexuales? </a:t>
            </a:r>
            <a:endParaRPr lang="es-ES" sz="100" dirty="0">
              <a:latin typeface="Segoe UI Symbol" panose="020B0502040204020203" pitchFamily="34" charset="0"/>
              <a:ea typeface="Segoe UI Symbol" panose="020B0502040204020203" pitchFamily="34" charset="0"/>
            </a:endParaRPr>
          </a:p>
        </p:txBody>
      </p:sp>
      <p:sp>
        <p:nvSpPr>
          <p:cNvPr id="2" name="Elipse 1">
            <a:extLst>
              <a:ext uri="{FF2B5EF4-FFF2-40B4-BE49-F238E27FC236}">
                <a16:creationId xmlns:a16="http://schemas.microsoft.com/office/drawing/2014/main" id="{26F940C6-831C-426B-BD67-B2AE3A86A46B}"/>
              </a:ext>
            </a:extLst>
          </p:cNvPr>
          <p:cNvSpPr/>
          <p:nvPr/>
        </p:nvSpPr>
        <p:spPr>
          <a:xfrm>
            <a:off x="5694218" y="2119744"/>
            <a:ext cx="775855" cy="37407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35225A4F-9F80-45C1-A6C4-20BB589DBECB}"/>
              </a:ext>
            </a:extLst>
          </p:cNvPr>
          <p:cNvSpPr/>
          <p:nvPr/>
        </p:nvSpPr>
        <p:spPr>
          <a:xfrm>
            <a:off x="7398326" y="2087413"/>
            <a:ext cx="775855" cy="37407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60E235E5-DE5B-4BEC-B9F3-1A8AB2BE92CC}"/>
              </a:ext>
            </a:extLst>
          </p:cNvPr>
          <p:cNvSpPr/>
          <p:nvPr/>
        </p:nvSpPr>
        <p:spPr>
          <a:xfrm>
            <a:off x="5694216" y="3404316"/>
            <a:ext cx="775855" cy="37407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97CD1CDB-1C1D-418C-A0F7-AFA070D39092}"/>
              </a:ext>
            </a:extLst>
          </p:cNvPr>
          <p:cNvSpPr/>
          <p:nvPr/>
        </p:nvSpPr>
        <p:spPr>
          <a:xfrm>
            <a:off x="5708066" y="2753147"/>
            <a:ext cx="775855" cy="37407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09D77156-2967-4742-AF8A-06CAD220187C}"/>
              </a:ext>
            </a:extLst>
          </p:cNvPr>
          <p:cNvSpPr/>
          <p:nvPr/>
        </p:nvSpPr>
        <p:spPr>
          <a:xfrm>
            <a:off x="5666501" y="4037719"/>
            <a:ext cx="775855" cy="37407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C56B9F92-47F8-4E5D-82ED-7F913E916412}"/>
              </a:ext>
            </a:extLst>
          </p:cNvPr>
          <p:cNvSpPr/>
          <p:nvPr/>
        </p:nvSpPr>
        <p:spPr>
          <a:xfrm>
            <a:off x="7398325" y="4051576"/>
            <a:ext cx="775855" cy="37407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D3C9C28A-7A79-4EED-9858-65EFD6AB9680}"/>
              </a:ext>
            </a:extLst>
          </p:cNvPr>
          <p:cNvSpPr/>
          <p:nvPr/>
        </p:nvSpPr>
        <p:spPr>
          <a:xfrm>
            <a:off x="4017810" y="4716592"/>
            <a:ext cx="775855" cy="37407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EA2D791B-92EB-48B3-B95D-EEA9F2CBBB91}"/>
              </a:ext>
            </a:extLst>
          </p:cNvPr>
          <p:cNvSpPr/>
          <p:nvPr/>
        </p:nvSpPr>
        <p:spPr>
          <a:xfrm>
            <a:off x="10642487" y="6066316"/>
            <a:ext cx="775855" cy="37407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92069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63</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1360691737"/>
              </p:ext>
            </p:extLst>
          </p:nvPr>
        </p:nvGraphicFramePr>
        <p:xfrm>
          <a:off x="5181599" y="1767441"/>
          <a:ext cx="6691087" cy="447673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219200"/>
            <a:ext cx="6604566" cy="523220"/>
          </a:xfrm>
          <a:prstGeom prst="rect">
            <a:avLst/>
          </a:prstGeom>
          <a:noFill/>
        </p:spPr>
        <p:txBody>
          <a:bodyPr wrap="square" rtlCol="0">
            <a:spAutoFit/>
          </a:bodyPr>
          <a:lstStyle/>
          <a:p>
            <a:pPr algn="just"/>
            <a:r>
              <a:rPr lang="es-ES" sz="1400" dirty="0"/>
              <a:t>El uso de juguetes sexuales es más típico en casados/viviendo en pareja, mientras que el </a:t>
            </a:r>
            <a:r>
              <a:rPr lang="es-ES" sz="1400" dirty="0" err="1"/>
              <a:t>sexting</a:t>
            </a:r>
            <a:r>
              <a:rPr lang="es-ES" sz="1400" dirty="0"/>
              <a:t> se da más entre los solteros/separados.</a:t>
            </a:r>
          </a:p>
        </p:txBody>
      </p:sp>
      <p:sp>
        <p:nvSpPr>
          <p:cNvPr id="12" name="Título 1">
            <a:extLst>
              <a:ext uri="{FF2B5EF4-FFF2-40B4-BE49-F238E27FC236}">
                <a16:creationId xmlns:a16="http://schemas.microsoft.com/office/drawing/2014/main" id="{64769A8E-CC92-4CD5-B387-77729BDAD7F9}"/>
              </a:ext>
            </a:extLst>
          </p:cNvPr>
          <p:cNvSpPr txBox="1">
            <a:spLocks/>
          </p:cNvSpPr>
          <p:nvPr/>
        </p:nvSpPr>
        <p:spPr>
          <a:xfrm>
            <a:off x="4281716" y="88858"/>
            <a:ext cx="7553472" cy="562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400" b="1">
                <a:latin typeface="Aharoni" panose="02010803020104030203" pitchFamily="2" charset="-79"/>
                <a:ea typeface="+mn-ea"/>
                <a:cs typeface="Aharoni" panose="02010803020104030203" pitchFamily="2" charset="-79"/>
              </a:rPr>
              <a:t>Prácticas sexuales realizadas</a:t>
            </a:r>
            <a:endParaRPr lang="es-ES" sz="2400" b="1" dirty="0">
              <a:latin typeface="Aharoni" panose="02010803020104030203" pitchFamily="2" charset="-79"/>
              <a:ea typeface="+mn-ea"/>
              <a:cs typeface="Aharoni" panose="02010803020104030203" pitchFamily="2" charset="-79"/>
            </a:endParaRPr>
          </a:p>
        </p:txBody>
      </p:sp>
      <p:sp>
        <p:nvSpPr>
          <p:cNvPr id="13" name="CuadroTexto 12">
            <a:extLst>
              <a:ext uri="{FF2B5EF4-FFF2-40B4-BE49-F238E27FC236}">
                <a16:creationId xmlns:a16="http://schemas.microsoft.com/office/drawing/2014/main" id="{8191AE7E-795D-405C-9FC4-BA845EFA4A31}"/>
              </a:ext>
            </a:extLst>
          </p:cNvPr>
          <p:cNvSpPr txBox="1"/>
          <p:nvPr/>
        </p:nvSpPr>
        <p:spPr>
          <a:xfrm>
            <a:off x="5021336" y="6478472"/>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15- ¿Has hecho alguna de estas prácticas sexuales? </a:t>
            </a:r>
            <a:endParaRPr lang="es-ES" sz="100" dirty="0">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9487908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64</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5189864" y="6322901"/>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10" name="Título 1">
            <a:extLst>
              <a:ext uri="{FF2B5EF4-FFF2-40B4-BE49-F238E27FC236}">
                <a16:creationId xmlns:a16="http://schemas.microsoft.com/office/drawing/2014/main" id="{8952A7D5-2A85-424E-AB2B-41CA5A35AF87}"/>
              </a:ext>
            </a:extLst>
          </p:cNvPr>
          <p:cNvSpPr txBox="1">
            <a:spLocks/>
          </p:cNvSpPr>
          <p:nvPr/>
        </p:nvSpPr>
        <p:spPr>
          <a:xfrm>
            <a:off x="1621644" y="41827"/>
            <a:ext cx="7553472" cy="562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s-ES" sz="2400" b="1" dirty="0">
                <a:latin typeface="Aharoni" panose="02010803020104030203" pitchFamily="2" charset="-79"/>
                <a:ea typeface="+mn-ea"/>
                <a:cs typeface="Aharoni" panose="02010803020104030203" pitchFamily="2" charset="-79"/>
              </a:rPr>
              <a:t>Prácticas sexuales realizadas</a:t>
            </a:r>
          </a:p>
        </p:txBody>
      </p:sp>
      <p:sp>
        <p:nvSpPr>
          <p:cNvPr id="12" name="CuadroTexto 11">
            <a:extLst>
              <a:ext uri="{FF2B5EF4-FFF2-40B4-BE49-F238E27FC236}">
                <a16:creationId xmlns:a16="http://schemas.microsoft.com/office/drawing/2014/main" id="{3F6D1A0E-46EC-41C7-B18F-2E24A2CA216B}"/>
              </a:ext>
            </a:extLst>
          </p:cNvPr>
          <p:cNvSpPr txBox="1"/>
          <p:nvPr/>
        </p:nvSpPr>
        <p:spPr>
          <a:xfrm>
            <a:off x="184161" y="6505526"/>
            <a:ext cx="6691087" cy="261610"/>
          </a:xfrm>
          <a:prstGeom prst="rect">
            <a:avLst/>
          </a:prstGeom>
          <a:noFill/>
        </p:spPr>
        <p:txBody>
          <a:bodyPr wrap="square">
            <a:spAutoFit/>
          </a:bodyPr>
          <a:lstStyle/>
          <a:p>
            <a:r>
              <a:rPr lang="es-ES" sz="1100" dirty="0">
                <a:effectLst/>
                <a:latin typeface="Segoe UI Symbol" panose="020B0502040204020203" pitchFamily="34" charset="0"/>
                <a:ea typeface="Segoe UI Symbol" panose="020B0502040204020203" pitchFamily="34" charset="0"/>
              </a:rPr>
              <a:t>15- ¿Has hecho alguna de estas prácticas sexuales? </a:t>
            </a:r>
            <a:endParaRPr lang="es-ES" sz="100" dirty="0">
              <a:latin typeface="Segoe UI Symbol" panose="020B0502040204020203" pitchFamily="34" charset="0"/>
              <a:ea typeface="Segoe UI Symbol" panose="020B0502040204020203" pitchFamily="34" charset="0"/>
            </a:endParaRPr>
          </a:p>
        </p:txBody>
      </p:sp>
      <p:graphicFrame>
        <p:nvGraphicFramePr>
          <p:cNvPr id="15" name="Tabla 14">
            <a:extLst>
              <a:ext uri="{FF2B5EF4-FFF2-40B4-BE49-F238E27FC236}">
                <a16:creationId xmlns:a16="http://schemas.microsoft.com/office/drawing/2014/main" id="{3C15EDEA-47A6-467F-A759-34F44E61E685}"/>
              </a:ext>
            </a:extLst>
          </p:cNvPr>
          <p:cNvGraphicFramePr>
            <a:graphicFrameLocks noGrp="1"/>
          </p:cNvGraphicFramePr>
          <p:nvPr>
            <p:extLst>
              <p:ext uri="{D42A27DB-BD31-4B8C-83A1-F6EECF244321}">
                <p14:modId xmlns:p14="http://schemas.microsoft.com/office/powerpoint/2010/main" val="510907046"/>
              </p:ext>
            </p:extLst>
          </p:nvPr>
        </p:nvGraphicFramePr>
        <p:xfrm>
          <a:off x="411590" y="1333024"/>
          <a:ext cx="11596249" cy="5190474"/>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656607">
                  <a:extLst>
                    <a:ext uri="{9D8B030D-6E8A-4147-A177-3AD203B41FA5}">
                      <a16:colId xmlns:a16="http://schemas.microsoft.com/office/drawing/2014/main" val="512689020"/>
                    </a:ext>
                  </a:extLst>
                </a:gridCol>
                <a:gridCol w="1656607">
                  <a:extLst>
                    <a:ext uri="{9D8B030D-6E8A-4147-A177-3AD203B41FA5}">
                      <a16:colId xmlns:a16="http://schemas.microsoft.com/office/drawing/2014/main" val="4213793513"/>
                    </a:ext>
                  </a:extLst>
                </a:gridCol>
                <a:gridCol w="1656607">
                  <a:extLst>
                    <a:ext uri="{9D8B030D-6E8A-4147-A177-3AD203B41FA5}">
                      <a16:colId xmlns:a16="http://schemas.microsoft.com/office/drawing/2014/main" val="1469429616"/>
                    </a:ext>
                  </a:extLst>
                </a:gridCol>
                <a:gridCol w="1656607">
                  <a:extLst>
                    <a:ext uri="{9D8B030D-6E8A-4147-A177-3AD203B41FA5}">
                      <a16:colId xmlns:a16="http://schemas.microsoft.com/office/drawing/2014/main" val="2433300626"/>
                    </a:ext>
                  </a:extLst>
                </a:gridCol>
                <a:gridCol w="1656607">
                  <a:extLst>
                    <a:ext uri="{9D8B030D-6E8A-4147-A177-3AD203B41FA5}">
                      <a16:colId xmlns:a16="http://schemas.microsoft.com/office/drawing/2014/main" val="2289185770"/>
                    </a:ext>
                  </a:extLst>
                </a:gridCol>
                <a:gridCol w="1656607">
                  <a:extLst>
                    <a:ext uri="{9D8B030D-6E8A-4147-A177-3AD203B41FA5}">
                      <a16:colId xmlns:a16="http://schemas.microsoft.com/office/drawing/2014/main" val="713186679"/>
                    </a:ext>
                  </a:extLst>
                </a:gridCol>
                <a:gridCol w="1656607">
                  <a:extLst>
                    <a:ext uri="{9D8B030D-6E8A-4147-A177-3AD203B41FA5}">
                      <a16:colId xmlns:a16="http://schemas.microsoft.com/office/drawing/2014/main" val="480125216"/>
                    </a:ext>
                  </a:extLst>
                </a:gridCol>
              </a:tblGrid>
              <a:tr h="661069">
                <a:tc>
                  <a:txBody>
                    <a:bodyPr/>
                    <a:lstStyle/>
                    <a:p>
                      <a:pPr algn="ctr" fontAlgn="b"/>
                      <a:endParaRPr lang="es-ES" sz="100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Andalucía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Cataluña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Valenciana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de Madrid</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Resto</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extLst>
                  <a:ext uri="{0D108BD9-81ED-4DB2-BD59-A6C34878D82A}">
                    <a16:rowId xmlns:a16="http://schemas.microsoft.com/office/drawing/2014/main" val="1954678773"/>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Uso de juguetes sexuales</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46,9%</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47,0%</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46,3%</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43,8%</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49,3%</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47,2%</a:t>
                      </a:r>
                    </a:p>
                  </a:txBody>
                  <a:tcPr marL="9525" marR="9525" marT="9525" marB="0" anchor="ctr">
                    <a:solidFill>
                      <a:srgbClr val="00CCFF"/>
                    </a:solidFill>
                  </a:tcPr>
                </a:tc>
                <a:extLst>
                  <a:ext uri="{0D108BD9-81ED-4DB2-BD59-A6C34878D82A}">
                    <a16:rowId xmlns:a16="http://schemas.microsoft.com/office/drawing/2014/main" val="4050687424"/>
                  </a:ext>
                </a:extLst>
              </a:tr>
              <a:tr h="580648">
                <a:tc>
                  <a:txBody>
                    <a:bodyPr/>
                    <a:lstStyle/>
                    <a:p>
                      <a:pPr marL="0" algn="r" defTabSz="914400" rtl="0" eaLnBrk="1" fontAlgn="b" latinLnBrk="0" hangingPunct="1"/>
                      <a:r>
                        <a:rPr lang="es-ES" sz="1400" b="0" i="0" u="none" strike="noStrike" kern="1200" dirty="0" err="1">
                          <a:solidFill>
                            <a:srgbClr val="000000"/>
                          </a:solidFill>
                          <a:effectLst/>
                          <a:latin typeface="Segoe UI Symbol" panose="020B0502040204020203" pitchFamily="34" charset="0"/>
                          <a:ea typeface="Segoe UI Symbol" panose="020B0502040204020203" pitchFamily="34" charset="0"/>
                          <a:cs typeface="+mn-cs"/>
                        </a:rPr>
                        <a:t>Sexting</a:t>
                      </a:r>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 (intercambio de mensajes sexuales)</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38,1%</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38,1%</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39,6%</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34,6%</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39,2%</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38,0%</a:t>
                      </a:r>
                    </a:p>
                  </a:txBody>
                  <a:tcPr marL="9525" marR="9525" marT="9525" marB="0" anchor="ctr">
                    <a:noFill/>
                  </a:tcPr>
                </a:tc>
                <a:extLst>
                  <a:ext uri="{0D108BD9-81ED-4DB2-BD59-A6C34878D82A}">
                    <a16:rowId xmlns:a16="http://schemas.microsoft.com/office/drawing/2014/main" val="816817818"/>
                  </a:ext>
                </a:extLst>
              </a:tr>
              <a:tr h="694243">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Juegos sexuales (dados, esposas, rol...)</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35,7%</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33,3%</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38,8%</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31,5%</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36,4%</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36,3%</a:t>
                      </a:r>
                    </a:p>
                  </a:txBody>
                  <a:tcPr marL="9525" marR="9525" marT="9525" marB="0" anchor="ctr">
                    <a:solidFill>
                      <a:srgbClr val="00CCFF"/>
                    </a:solidFill>
                  </a:tcPr>
                </a:tc>
                <a:extLst>
                  <a:ext uri="{0D108BD9-81ED-4DB2-BD59-A6C34878D82A}">
                    <a16:rowId xmlns:a16="http://schemas.microsoft.com/office/drawing/2014/main" val="4038370959"/>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Juegos sensoriales</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29,5%</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26,3%</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28,8%</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26,5%</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29,7%</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31,8%</a:t>
                      </a:r>
                    </a:p>
                  </a:txBody>
                  <a:tcPr marL="9525" marR="9525" marT="9525" marB="0" anchor="ctr">
                    <a:noFill/>
                  </a:tcPr>
                </a:tc>
                <a:extLst>
                  <a:ext uri="{0D108BD9-81ED-4DB2-BD59-A6C34878D82A}">
                    <a16:rowId xmlns:a16="http://schemas.microsoft.com/office/drawing/2014/main" val="3096074807"/>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BDSM (Bondage, Dominación, Sumisión, Masoquismo)</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12,7%</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12,6%</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12,1%</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13,0%</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12,9%</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12,8%</a:t>
                      </a:r>
                    </a:p>
                  </a:txBody>
                  <a:tcPr marL="9525" marR="9525" marT="9525" marB="0" anchor="ctr">
                    <a:solidFill>
                      <a:srgbClr val="00CCFF"/>
                    </a:solidFill>
                  </a:tcPr>
                </a:tc>
                <a:extLst>
                  <a:ext uri="{0D108BD9-81ED-4DB2-BD59-A6C34878D82A}">
                    <a16:rowId xmlns:a16="http://schemas.microsoft.com/office/drawing/2014/main" val="1176495665"/>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Otras prácticas</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4,0%</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5,2%</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2,9%</a:t>
                      </a:r>
                    </a:p>
                  </a:txBody>
                  <a:tcPr marL="9525" marR="9525" marT="9525" marB="0" anchor="ctr">
                    <a:no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1,2%</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4,8%</a:t>
                      </a:r>
                    </a:p>
                  </a:txBody>
                  <a:tcPr marL="9525" marR="9525" marT="9525" marB="0" anchor="ctr">
                    <a:no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4,4%</a:t>
                      </a:r>
                    </a:p>
                  </a:txBody>
                  <a:tcPr marL="9525" marR="9525" marT="9525" marB="0" anchor="ctr">
                    <a:noFill/>
                  </a:tcPr>
                </a:tc>
                <a:extLst>
                  <a:ext uri="{0D108BD9-81ED-4DB2-BD59-A6C34878D82A}">
                    <a16:rowId xmlns:a16="http://schemas.microsoft.com/office/drawing/2014/main" val="4084159784"/>
                  </a:ext>
                </a:extLst>
              </a:tr>
              <a:tr h="580648">
                <a:tc>
                  <a:txBody>
                    <a:bodyPr/>
                    <a:lstStyle/>
                    <a:p>
                      <a:pPr marL="0" algn="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Ninguna</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27,3%</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26,7%</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27,9%</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29,6%</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a:solidFill>
                            <a:srgbClr val="000000"/>
                          </a:solidFill>
                          <a:effectLst/>
                          <a:latin typeface="Segoe UI Symbol" panose="020B0502040204020203" pitchFamily="34" charset="0"/>
                          <a:ea typeface="Segoe UI Symbol" panose="020B0502040204020203" pitchFamily="34" charset="0"/>
                          <a:cs typeface="+mn-cs"/>
                        </a:rPr>
                        <a:t>26,3%</a:t>
                      </a:r>
                    </a:p>
                  </a:txBody>
                  <a:tcPr marL="9525" marR="9525" marT="9525" marB="0" anchor="ctr">
                    <a:solidFill>
                      <a:srgbClr val="00CCFF"/>
                    </a:solidFill>
                  </a:tcPr>
                </a:tc>
                <a:tc>
                  <a:txBody>
                    <a:bodyPr/>
                    <a:lstStyle/>
                    <a:p>
                      <a:pPr marL="0" algn="ctr" defTabSz="914400" rtl="0" eaLnBrk="1" fontAlgn="b" latinLnBrk="0" hangingPunct="1"/>
                      <a:r>
                        <a:rPr lang="es-ES" sz="1400" b="0" i="0" u="none" strike="noStrike" kern="1200" dirty="0">
                          <a:solidFill>
                            <a:srgbClr val="000000"/>
                          </a:solidFill>
                          <a:effectLst/>
                          <a:latin typeface="Segoe UI Symbol" panose="020B0502040204020203" pitchFamily="34" charset="0"/>
                          <a:ea typeface="Segoe UI Symbol" panose="020B0502040204020203" pitchFamily="34" charset="0"/>
                          <a:cs typeface="+mn-cs"/>
                        </a:rPr>
                        <a:t>27,1%</a:t>
                      </a:r>
                    </a:p>
                  </a:txBody>
                  <a:tcPr marL="9525" marR="9525" marT="9525" marB="0" anchor="ctr">
                    <a:solidFill>
                      <a:srgbClr val="00CCFF"/>
                    </a:solidFill>
                  </a:tcPr>
                </a:tc>
                <a:extLst>
                  <a:ext uri="{0D108BD9-81ED-4DB2-BD59-A6C34878D82A}">
                    <a16:rowId xmlns:a16="http://schemas.microsoft.com/office/drawing/2014/main" val="116546495"/>
                  </a:ext>
                </a:extLst>
              </a:tr>
            </a:tbl>
          </a:graphicData>
        </a:graphic>
      </p:graphicFrame>
      <p:sp>
        <p:nvSpPr>
          <p:cNvPr id="8" name="Elipse 7">
            <a:extLst>
              <a:ext uri="{FF2B5EF4-FFF2-40B4-BE49-F238E27FC236}">
                <a16:creationId xmlns:a16="http://schemas.microsoft.com/office/drawing/2014/main" id="{89C938F9-D151-4A40-89FD-3A84970A0134}"/>
              </a:ext>
            </a:extLst>
          </p:cNvPr>
          <p:cNvSpPr/>
          <p:nvPr/>
        </p:nvSpPr>
        <p:spPr>
          <a:xfrm>
            <a:off x="9033164" y="2067798"/>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0A372900-E14E-47CC-8B73-5BA3B117B6A8}"/>
              </a:ext>
            </a:extLst>
          </p:cNvPr>
          <p:cNvSpPr/>
          <p:nvPr/>
        </p:nvSpPr>
        <p:spPr>
          <a:xfrm>
            <a:off x="5743035" y="2677398"/>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A47462C5-8FD3-487E-B528-A70524CAB57A}"/>
              </a:ext>
            </a:extLst>
          </p:cNvPr>
          <p:cNvSpPr/>
          <p:nvPr/>
        </p:nvSpPr>
        <p:spPr>
          <a:xfrm>
            <a:off x="5743035" y="3356268"/>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58F0EC26-4B47-487B-B1D5-5AE1E9D8FB7A}"/>
              </a:ext>
            </a:extLst>
          </p:cNvPr>
          <p:cNvSpPr/>
          <p:nvPr/>
        </p:nvSpPr>
        <p:spPr>
          <a:xfrm>
            <a:off x="10716817" y="4007430"/>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EB2FDE3E-BA7D-4B15-A27D-8C1CBE4851A1}"/>
              </a:ext>
            </a:extLst>
          </p:cNvPr>
          <p:cNvSpPr/>
          <p:nvPr/>
        </p:nvSpPr>
        <p:spPr>
          <a:xfrm>
            <a:off x="7391725" y="6027295"/>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a:extLst>
              <a:ext uri="{FF2B5EF4-FFF2-40B4-BE49-F238E27FC236}">
                <a16:creationId xmlns:a16="http://schemas.microsoft.com/office/drawing/2014/main" id="{F8906255-EAFF-409A-A29D-4B271E8F3406}"/>
              </a:ext>
            </a:extLst>
          </p:cNvPr>
          <p:cNvSpPr txBox="1"/>
          <p:nvPr/>
        </p:nvSpPr>
        <p:spPr>
          <a:xfrm>
            <a:off x="510398" y="589910"/>
            <a:ext cx="11383726" cy="738664"/>
          </a:xfrm>
          <a:prstGeom prst="rect">
            <a:avLst/>
          </a:prstGeom>
          <a:noFill/>
        </p:spPr>
        <p:txBody>
          <a:bodyPr wrap="square" rtlCol="0">
            <a:spAutoFit/>
          </a:bodyPr>
          <a:lstStyle/>
          <a:p>
            <a:pPr algn="just"/>
            <a:r>
              <a:rPr lang="es-ES" sz="1400" dirty="0"/>
              <a:t>En cuanto a las CCAA, se </a:t>
            </a:r>
            <a:r>
              <a:rPr lang="es-ES" sz="1400" dirty="0" err="1"/>
              <a:t>aprecía</a:t>
            </a:r>
            <a:r>
              <a:rPr lang="es-ES" sz="1400" dirty="0"/>
              <a:t> que quienes más declaran haber usado juguetes sexuales son los madrileños, mientras que el </a:t>
            </a:r>
            <a:r>
              <a:rPr lang="es-ES" sz="1400" dirty="0" err="1"/>
              <a:t>sexting</a:t>
            </a:r>
            <a:r>
              <a:rPr lang="es-ES" sz="1400" dirty="0"/>
              <a:t> y los juegos sexuales son prácticas más mencionadas por los hombres de Cataluña. En la Comunidad Valenciana es donde hay un mayor porcentaje de hombres que afirman no haber practicado ninguno de las cosas sugeridas.</a:t>
            </a:r>
          </a:p>
        </p:txBody>
      </p:sp>
    </p:spTree>
    <p:extLst>
      <p:ext uri="{BB962C8B-B14F-4D97-AF65-F5344CB8AC3E}">
        <p14:creationId xmlns:p14="http://schemas.microsoft.com/office/powerpoint/2010/main" val="1822942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835412F-90D2-40FC-9696-D23AC8538D86}"/>
              </a:ext>
            </a:extLst>
          </p:cNvPr>
          <p:cNvSpPr>
            <a:spLocks noGrp="1"/>
          </p:cNvSpPr>
          <p:nvPr>
            <p:ph idx="1"/>
          </p:nvPr>
        </p:nvSpPr>
        <p:spPr>
          <a:xfrm>
            <a:off x="0" y="2590185"/>
            <a:ext cx="12192000" cy="1677630"/>
          </a:xfrm>
          <a:solidFill>
            <a:srgbClr val="00CCFF"/>
          </a:solidFill>
          <a:ln>
            <a:noFill/>
          </a:ln>
          <a:effectLst>
            <a:outerShdw blurRad="50800" dist="38100" dir="5400000" algn="t" rotWithShape="0">
              <a:prstClr val="black">
                <a:alpha val="40000"/>
              </a:prstClr>
            </a:outerShdw>
          </a:effectLst>
        </p:spPr>
        <p:txBody>
          <a:bodyPr anchor="ctr">
            <a:normAutofit/>
          </a:bodyPr>
          <a:lstStyle/>
          <a:p>
            <a:pPr marL="0" indent="0" algn="ctr">
              <a:buNone/>
            </a:pPr>
            <a:r>
              <a:rPr lang="es-ES" sz="8000" dirty="0">
                <a:solidFill>
                  <a:schemeClr val="bg1"/>
                </a:solidFill>
                <a:latin typeface="Arial Black" panose="020B0A04020102020204" pitchFamily="34" charset="0"/>
              </a:rPr>
              <a:t>CONCLUSIONES</a:t>
            </a:r>
          </a:p>
        </p:txBody>
      </p:sp>
    </p:spTree>
    <p:extLst>
      <p:ext uri="{BB962C8B-B14F-4D97-AF65-F5344CB8AC3E}">
        <p14:creationId xmlns:p14="http://schemas.microsoft.com/office/powerpoint/2010/main" val="40981581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9B3A9D09-07DA-493B-89BA-136BB0D754F3}"/>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66</a:t>
            </a:fld>
            <a:endParaRPr lang="es-ES"/>
          </a:p>
        </p:txBody>
      </p:sp>
      <p:sp>
        <p:nvSpPr>
          <p:cNvPr id="5" name="CuadroTexto 4">
            <a:extLst>
              <a:ext uri="{FF2B5EF4-FFF2-40B4-BE49-F238E27FC236}">
                <a16:creationId xmlns:a16="http://schemas.microsoft.com/office/drawing/2014/main" id="{9B1A0372-17E9-4975-84DC-C632EA7CB36D}"/>
              </a:ext>
            </a:extLst>
          </p:cNvPr>
          <p:cNvSpPr txBox="1"/>
          <p:nvPr/>
        </p:nvSpPr>
        <p:spPr>
          <a:xfrm>
            <a:off x="413920" y="921380"/>
            <a:ext cx="11326164" cy="5755422"/>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t>En general, los hombres españoles se sienten satisfechos con su vida sexual. Casi 6 de cada 10 hombres declaran estar muy o bastante satisfechos con su vida sexual frente a menos del 20% que están poco o nada satisfechos. A nivel de edad, los hombres de entre 35 y 44 años son los que se muestran más satisfechos con su vida sexual, frente a los de 45 -54 años que son los que se declaran más insatisfechos con su vida sexual. Estos datos analizados por CCAA arrojan que tanto los andaluces como los valencianos son los más satisfechos con su vida sexual. En el extremo contrario nos encontramos con los madrileños. Casi una cuarta parte de los hombres de Madrid consideran que su vida sexual es poco o nada satisfactoria. </a:t>
            </a:r>
          </a:p>
          <a:p>
            <a:pPr marL="285750" indent="-285750" algn="just">
              <a:buFont typeface="Arial" panose="020B0604020202020204" pitchFamily="34" charset="0"/>
              <a:buChar char="•"/>
            </a:pPr>
            <a:endParaRPr lang="es-ES" sz="1600" b="1" dirty="0"/>
          </a:p>
          <a:p>
            <a:pPr marL="285750" indent="-285750" algn="just">
              <a:buFont typeface="Arial" panose="020B0604020202020204" pitchFamily="34" charset="0"/>
              <a:buChar char="•"/>
            </a:pPr>
            <a:r>
              <a:rPr lang="es-ES" sz="1600" dirty="0"/>
              <a:t>La gran mayoría (80,4%) de los españoles no se ha cuestionado en ningún momento su orientación sexual. Sin embargo, si parece que el cuestionamiento de la orientación sexual esté íntimamente ligado a la edad, ya que cuanto más joven se es, mayor es el porcentaje de hombres que se han cuestionario su orientación sexual. De acuerdo a la CCAA de residencia, los catalanes son los que en mayor medida se han cuestionado su orientación sexual mientras que los andaluces son los que menos lo han hecho. </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En lo que hay un acuerdo unánime entre los hombres españoles es que el orgasmo no es solo físico ni solo mental, sino que son ambas cosas. El 86% así lo considera. También total unanimidad entre los hombres que el sexo en una relación de pareja es muy o bastante importante. Sin embargo, pese a que hay total unanimidad en cuanto a la importancia del sexo en la relación de pareja, se observa que esa unanimidad aumenta a medida que la edad de los hombres también lo hace. </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Otro aspecto que preocupa y mucho a los hombres en España hace referencia a si la otra persona alcanza o no el orgasmo. Más de 8 de cada 10 hombres se preocupan mucho o bastante de ello. Es evidente que el hombre no busca el placer solo suyo sino también el de la otra persona, de ahí su elevado nivel de preocupación en este tema. Los más preocupados con que la otra persona no alcance el orgasmo son los hombres de 55 a 65 años, mientras que los más jóvenes (16-24 años) muestran un menor nivel de preocupación al respecto.</a:t>
            </a:r>
          </a:p>
          <a:p>
            <a:pPr marL="285750" indent="-285750" algn="just">
              <a:buFont typeface="Arial" panose="020B0604020202020204" pitchFamily="34" charset="0"/>
              <a:buChar char="•"/>
            </a:pPr>
            <a:endParaRPr lang="es-ES" sz="1600" dirty="0"/>
          </a:p>
        </p:txBody>
      </p:sp>
      <p:sp>
        <p:nvSpPr>
          <p:cNvPr id="6" name="Título 5">
            <a:extLst>
              <a:ext uri="{FF2B5EF4-FFF2-40B4-BE49-F238E27FC236}">
                <a16:creationId xmlns:a16="http://schemas.microsoft.com/office/drawing/2014/main" id="{0BE2A760-AE96-4187-8438-5B4D23F2AB29}"/>
              </a:ext>
            </a:extLst>
          </p:cNvPr>
          <p:cNvSpPr>
            <a:spLocks noGrp="1"/>
          </p:cNvSpPr>
          <p:nvPr>
            <p:ph type="title"/>
          </p:nvPr>
        </p:nvSpPr>
        <p:spPr>
          <a:xfrm>
            <a:off x="1364673" y="38789"/>
            <a:ext cx="10515600" cy="680223"/>
          </a:xfrm>
        </p:spPr>
        <p:txBody>
          <a:bodyPr>
            <a:normAutofit fontScale="90000"/>
          </a:bodyPr>
          <a:lstStyle/>
          <a:p>
            <a:r>
              <a:rPr lang="es-ES" b="1" dirty="0">
                <a:latin typeface="Abadi" panose="020B0604020104020204" pitchFamily="34" charset="0"/>
              </a:rPr>
              <a:t>Conclusiones</a:t>
            </a:r>
          </a:p>
        </p:txBody>
      </p:sp>
    </p:spTree>
    <p:extLst>
      <p:ext uri="{BB962C8B-B14F-4D97-AF65-F5344CB8AC3E}">
        <p14:creationId xmlns:p14="http://schemas.microsoft.com/office/powerpoint/2010/main" val="31212148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9B3A9D09-07DA-493B-89BA-136BB0D754F3}"/>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67</a:t>
            </a:fld>
            <a:endParaRPr lang="es-ES"/>
          </a:p>
        </p:txBody>
      </p:sp>
      <p:sp>
        <p:nvSpPr>
          <p:cNvPr id="5" name="CuadroTexto 4">
            <a:extLst>
              <a:ext uri="{FF2B5EF4-FFF2-40B4-BE49-F238E27FC236}">
                <a16:creationId xmlns:a16="http://schemas.microsoft.com/office/drawing/2014/main" id="{9B1A0372-17E9-4975-84DC-C632EA7CB36D}"/>
              </a:ext>
            </a:extLst>
          </p:cNvPr>
          <p:cNvSpPr txBox="1"/>
          <p:nvPr/>
        </p:nvSpPr>
        <p:spPr>
          <a:xfrm>
            <a:off x="413920" y="935532"/>
            <a:ext cx="11326164" cy="5367013"/>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t>El estado civil si parece influir en el nivel de preocupación, ya que el casado o el que está viviendo en pareja se preocupa significativamente más porque la otra persona no alcance el orgasmo que el soltero/separado.</a:t>
            </a:r>
          </a:p>
          <a:p>
            <a:pPr marL="285750" indent="-285750" algn="just">
              <a:buFont typeface="Arial" panose="020B0604020202020204" pitchFamily="34" charset="0"/>
              <a:buChar char="•"/>
            </a:pPr>
            <a:endParaRPr lang="es-ES" sz="1600" b="1" dirty="0"/>
          </a:p>
          <a:p>
            <a:pPr marL="285750" indent="-285750" algn="just">
              <a:buFont typeface="Arial" panose="020B0604020202020204" pitchFamily="34" charset="0"/>
              <a:buChar char="•"/>
            </a:pPr>
            <a:r>
              <a:rPr lang="es-ES" sz="1600" dirty="0"/>
              <a:t>3 de cada 4 hombres cree que el control eyaculatorio, la duración en las relaciones, es muy o bastante importante para una vida sexual plena, opinión compartida en mayor proporción por los mayores de 55 años. Se observa que a medida que aumenta la edad de los hombres la importancia que se le concede a la duración en las relaciones es también mayor. Al igual que los mayores de 55 años, los casados o que están viviendo en pareja son quienes más importancia le conceden a la duración en las relaciones, aunque tanto los unos como los otros consideran que es muy o bastante importante el control eyaculatorio para tener una visa sexual plena. De acuerdo a la CCAA de residencia, 8 de cada 10 catalanes creen que el control eyaculatorio, la duración en las relaciones es muy o bastante importante para tener una visa sexual plena, siendo quienes conceden mayor importancia a este aspecto frente a los valencianos que son los que, en mayor medida, consideran que ese control es poco o nada importante para una vida sexual plena.</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Casi 3 de cada 10 hombres han tenido algún problema sexual (disfunción eréctil, eyaculación precoz,…) a lo largo de su vida. Esos problemas se dan más entre quienes tienen entre 55 y 65 años (4 de cada 10 hombres  de estas edades así lo afirmaron), mientras que algo más de una quinta parte de jóvenes de 16 a 24 años afirma haber tenido algún problema de la misma índole.</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Preguntados los hombres que tuvieron algún problema sexual (disfunción eréctil, eyaculación precoz, </a:t>
            </a:r>
            <a:r>
              <a:rPr lang="es-ES" sz="1600" dirty="0" err="1"/>
              <a:t>etc</a:t>
            </a:r>
            <a:r>
              <a:rPr lang="es-ES" sz="1600" dirty="0"/>
              <a:t>…) si se habían planteado ir a un profesional, las opiniones están muy divididas. Casi la mitad sí se lo planteó mientras que casi la otra mitad no se lo planteó. En este sentido, los más jóvenes fueron los en mayor proporción consideraron acudir a un profesional (más de la mitad de los mismos lo señaló), el segundo grupo de edad que más tuvo en mente el ir a un profesional fue el de los hombres de 55 a 65 años.</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p:txBody>
      </p:sp>
      <p:sp>
        <p:nvSpPr>
          <p:cNvPr id="6" name="Título 5">
            <a:extLst>
              <a:ext uri="{FF2B5EF4-FFF2-40B4-BE49-F238E27FC236}">
                <a16:creationId xmlns:a16="http://schemas.microsoft.com/office/drawing/2014/main" id="{0BE2A760-AE96-4187-8438-5B4D23F2AB29}"/>
              </a:ext>
            </a:extLst>
          </p:cNvPr>
          <p:cNvSpPr>
            <a:spLocks noGrp="1"/>
          </p:cNvSpPr>
          <p:nvPr>
            <p:ph type="title"/>
          </p:nvPr>
        </p:nvSpPr>
        <p:spPr>
          <a:xfrm>
            <a:off x="1392382" y="38789"/>
            <a:ext cx="10515600" cy="680223"/>
          </a:xfrm>
        </p:spPr>
        <p:txBody>
          <a:bodyPr>
            <a:normAutofit fontScale="90000"/>
          </a:bodyPr>
          <a:lstStyle/>
          <a:p>
            <a:r>
              <a:rPr lang="es-ES" b="1" dirty="0">
                <a:latin typeface="Abadi" panose="020B0604020104020204" pitchFamily="34" charset="0"/>
              </a:rPr>
              <a:t>Conclusiones</a:t>
            </a:r>
          </a:p>
        </p:txBody>
      </p:sp>
    </p:spTree>
    <p:extLst>
      <p:ext uri="{BB962C8B-B14F-4D97-AF65-F5344CB8AC3E}">
        <p14:creationId xmlns:p14="http://schemas.microsoft.com/office/powerpoint/2010/main" val="181290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9B3A9D09-07DA-493B-89BA-136BB0D754F3}"/>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68</a:t>
            </a:fld>
            <a:endParaRPr lang="es-ES"/>
          </a:p>
        </p:txBody>
      </p:sp>
      <p:sp>
        <p:nvSpPr>
          <p:cNvPr id="5" name="CuadroTexto 4">
            <a:extLst>
              <a:ext uri="{FF2B5EF4-FFF2-40B4-BE49-F238E27FC236}">
                <a16:creationId xmlns:a16="http://schemas.microsoft.com/office/drawing/2014/main" id="{9B1A0372-17E9-4975-84DC-C632EA7CB36D}"/>
              </a:ext>
            </a:extLst>
          </p:cNvPr>
          <p:cNvSpPr txBox="1"/>
          <p:nvPr/>
        </p:nvSpPr>
        <p:spPr>
          <a:xfrm>
            <a:off x="413920" y="1361798"/>
            <a:ext cx="11326164" cy="4771894"/>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t>Pese a que un tercio de los hombres reconoció haber tenido problemas de carácter sexual y que la mitad de los mismos pensó en acudir a un especialista, sin embargo dos de cada tres hombres no va al urólogo para hacerse revisiones rutinarias como la revisión de la próstata y/o testículos.  Solo un 13% acude a realizarse esas revisiones mientras que un 20% lo hace de forma puntual. </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Sin duda, la edad es un factor importante a la hora de visitar al urólogo. En este sentido, solo una cuarta parte de los hombres de entre 55 y 65 años van al urólogo para hacerse revisiones rutinarias frente a más de la mitad de dicho grupo de edad que no va al urólogo. Analizando el estado civil de los encuestados, se observa que quienes menos van al urólogo son los solteros o separados. El 75% de los hombres en dicho estado no van al urólogo. Sin embargo, entre los casados/viviendo en pareja parece que hay algo más de sensibilización con el tema, ya el porcentaje desciende notablemente. A que se debe que no se vaya al urólogo, a vergüenza, a dejadez…</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Aunque la mayoría de los hombres españoles afirma sentirse seguros cuando se acuestan con alguien, hay un 15% que siempre o casi siempre que se acuestan con alguien están inseguro y un 32% afirma tener esa sensación e inseguridad a veces. De acuerdo a la edad, se observa que los jóvenes de entre 16 y 24 años son los que declaran estar más inseguros cuando se acuestan con alguien, descendiendo dicha inseguridad a medida que aumenta la edad de los hombres. Otra variable que discrimina es el estado civil. En este sentido, los casados están más seguros cuando se acuestan con alguien que los solteros o separados. El 58% de los primeros declara que nunca o casi nunca se han sentido inseguros cuando se iban a la cama con otra persona, porcentaje que desciende hasta el 47% en el caso de los solteros. </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p:txBody>
      </p:sp>
      <p:sp>
        <p:nvSpPr>
          <p:cNvPr id="6" name="Título 5">
            <a:extLst>
              <a:ext uri="{FF2B5EF4-FFF2-40B4-BE49-F238E27FC236}">
                <a16:creationId xmlns:a16="http://schemas.microsoft.com/office/drawing/2014/main" id="{0BE2A760-AE96-4187-8438-5B4D23F2AB29}"/>
              </a:ext>
            </a:extLst>
          </p:cNvPr>
          <p:cNvSpPr>
            <a:spLocks noGrp="1"/>
          </p:cNvSpPr>
          <p:nvPr>
            <p:ph type="title"/>
          </p:nvPr>
        </p:nvSpPr>
        <p:spPr>
          <a:xfrm>
            <a:off x="1392382" y="0"/>
            <a:ext cx="10515600" cy="680223"/>
          </a:xfrm>
        </p:spPr>
        <p:txBody>
          <a:bodyPr>
            <a:normAutofit fontScale="90000"/>
          </a:bodyPr>
          <a:lstStyle/>
          <a:p>
            <a:r>
              <a:rPr lang="es-ES" b="1" dirty="0">
                <a:latin typeface="Abadi" panose="020B0604020104020204" pitchFamily="34" charset="0"/>
              </a:rPr>
              <a:t>Conclusiones</a:t>
            </a:r>
          </a:p>
        </p:txBody>
      </p:sp>
    </p:spTree>
    <p:extLst>
      <p:ext uri="{BB962C8B-B14F-4D97-AF65-F5344CB8AC3E}">
        <p14:creationId xmlns:p14="http://schemas.microsoft.com/office/powerpoint/2010/main" val="2244204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9B3A9D09-07DA-493B-89BA-136BB0D754F3}"/>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69</a:t>
            </a:fld>
            <a:endParaRPr lang="es-ES"/>
          </a:p>
        </p:txBody>
      </p:sp>
      <p:sp>
        <p:nvSpPr>
          <p:cNvPr id="5" name="CuadroTexto 4">
            <a:extLst>
              <a:ext uri="{FF2B5EF4-FFF2-40B4-BE49-F238E27FC236}">
                <a16:creationId xmlns:a16="http://schemas.microsoft.com/office/drawing/2014/main" id="{9B1A0372-17E9-4975-84DC-C632EA7CB36D}"/>
              </a:ext>
            </a:extLst>
          </p:cNvPr>
          <p:cNvSpPr txBox="1"/>
          <p:nvPr/>
        </p:nvSpPr>
        <p:spPr>
          <a:xfrm>
            <a:off x="413920" y="1293571"/>
            <a:ext cx="11326164" cy="5016758"/>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t>Hasta hace unos años, hablar de sexo en el entorno cercano era algo incómodo, pero eso a día de hoy ha cambiado. El estudio refleja que casi la mitad de los hombres se sienten cómodos hablando de sexo con su entorno. Frente a ese 50% que afirma sentirse cómodo, todavía casi 2 de cada 10 españoles se muestran incómodos tratando este tema con su entorno cercano. Si se analizan los resultados en función de la edad, veremos que los más jóvenes son los que se muestran más cómodos hablando de sexo con su entorno. En las nuevas generaciones se ha normalizado el tema del sexo. Otra variable que influye es el estado civil, en este caso, los casados se muestran mucho más cómodos que los separados o solteros hablando de sexo con su entorno.</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La irrupción de Internet en nuestras vidas ha cambiado muchos temas y uno de ellos es el sexo. Antes, cuando se tenia una duda se solía recurrir bien a un especialista, a la pareja o a los amigos. Hoy en día, cuando hay una duda se va a internet buscando la respuesta, es el medio al que más se recurre, con gran diferencia respecto del resto de alternativas. La rapidez con la que se obtiene respuesta es, sin duda, la principal ventaja frente al especialista, que es la segunda opción a la que más se recurre. Internet tiene su mayor aceptación entre los hombres de 16 a 34 años, descendiendo a medida que aumenta la edad. Sin embargo, en el caso del especialista, ocurre todo lo contrario, es decir, se consulta más al especialista a medida que aumenta la edad.  </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El estado civil, como ya sucedía en otras preguntas del estudio, influye a la hora de acudir para informarse sobre temas sexuales.  Internet, que es la 1ª vía, es más citada por los solteros/separados que por los casados/viviendo en pareja. Estos optan en mayor medida que los separados/solteros por consultar al especialista y como es lógico hablarlo con su pareja. A los amigos, que es la 4ª manera más común de consultar, optan significativamente más los solteros/separados que los casados/viviendo en pareja.</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p:txBody>
      </p:sp>
      <p:sp>
        <p:nvSpPr>
          <p:cNvPr id="6" name="Título 5">
            <a:extLst>
              <a:ext uri="{FF2B5EF4-FFF2-40B4-BE49-F238E27FC236}">
                <a16:creationId xmlns:a16="http://schemas.microsoft.com/office/drawing/2014/main" id="{0BE2A760-AE96-4187-8438-5B4D23F2AB29}"/>
              </a:ext>
            </a:extLst>
          </p:cNvPr>
          <p:cNvSpPr>
            <a:spLocks noGrp="1"/>
          </p:cNvSpPr>
          <p:nvPr>
            <p:ph type="title"/>
          </p:nvPr>
        </p:nvSpPr>
        <p:spPr>
          <a:xfrm>
            <a:off x="838200" y="521539"/>
            <a:ext cx="10515600" cy="680223"/>
          </a:xfrm>
        </p:spPr>
        <p:txBody>
          <a:bodyPr>
            <a:normAutofit fontScale="90000"/>
          </a:bodyPr>
          <a:lstStyle/>
          <a:p>
            <a:r>
              <a:rPr lang="es-ES" b="1" dirty="0">
                <a:latin typeface="Abadi" panose="020B0604020104020204" pitchFamily="34" charset="0"/>
              </a:rPr>
              <a:t>Conclusiones</a:t>
            </a:r>
          </a:p>
        </p:txBody>
      </p:sp>
    </p:spTree>
    <p:extLst>
      <p:ext uri="{BB962C8B-B14F-4D97-AF65-F5344CB8AC3E}">
        <p14:creationId xmlns:p14="http://schemas.microsoft.com/office/powerpoint/2010/main" val="181732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1DC1058-2715-4768-BB5C-7738F8DCF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7</a:t>
            </a:fld>
            <a:endParaRPr lang="es-ES"/>
          </a:p>
        </p:txBody>
      </p:sp>
      <p:graphicFrame>
        <p:nvGraphicFramePr>
          <p:cNvPr id="8" name="Gráfico 7">
            <a:extLst>
              <a:ext uri="{FF2B5EF4-FFF2-40B4-BE49-F238E27FC236}">
                <a16:creationId xmlns:a16="http://schemas.microsoft.com/office/drawing/2014/main" id="{D43B854B-69CB-46F4-B5C3-89DA0614ABF5}"/>
              </a:ext>
            </a:extLst>
          </p:cNvPr>
          <p:cNvGraphicFramePr/>
          <p:nvPr>
            <p:extLst>
              <p:ext uri="{D42A27DB-BD31-4B8C-83A1-F6EECF244321}">
                <p14:modId xmlns:p14="http://schemas.microsoft.com/office/powerpoint/2010/main" val="3565432222"/>
              </p:ext>
            </p:extLst>
          </p:nvPr>
        </p:nvGraphicFramePr>
        <p:xfrm>
          <a:off x="4308763" y="2081665"/>
          <a:ext cx="6691087" cy="4265990"/>
        </p:xfrm>
        <a:graphic>
          <a:graphicData uri="http://schemas.openxmlformats.org/drawingml/2006/chart">
            <c:chart xmlns:c="http://schemas.openxmlformats.org/drawingml/2006/chart" xmlns:r="http://schemas.openxmlformats.org/officeDocument/2006/relationships" r:id="rId3"/>
          </a:graphicData>
        </a:graphic>
      </p:graphicFrame>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5403274" y="1149925"/>
            <a:ext cx="6604566" cy="954107"/>
          </a:xfrm>
          <a:prstGeom prst="rect">
            <a:avLst/>
          </a:prstGeom>
          <a:noFill/>
        </p:spPr>
        <p:txBody>
          <a:bodyPr wrap="square" rtlCol="0">
            <a:spAutoFit/>
          </a:bodyPr>
          <a:lstStyle/>
          <a:p>
            <a:pPr algn="just"/>
            <a:r>
              <a:rPr lang="es-ES" sz="1400" dirty="0"/>
              <a:t>Los casados o viviendo en pareja, son con gran diferencia los que se declaran estar más contentos con su vida sexual. Por el contrario, entre los solteros o divorciados pese a que predomina la satisfacción, casi 3 de cada 10 se declara poco o nada satisfecho con su vida sexual.</a:t>
            </a:r>
          </a:p>
        </p:txBody>
      </p:sp>
      <p:sp>
        <p:nvSpPr>
          <p:cNvPr id="11" name="Título 1">
            <a:extLst>
              <a:ext uri="{FF2B5EF4-FFF2-40B4-BE49-F238E27FC236}">
                <a16:creationId xmlns:a16="http://schemas.microsoft.com/office/drawing/2014/main" id="{842C992E-4077-4154-8535-49FBD923A7E1}"/>
              </a:ext>
            </a:extLst>
          </p:cNvPr>
          <p:cNvSpPr>
            <a:spLocks noGrp="1"/>
          </p:cNvSpPr>
          <p:nvPr>
            <p:ph type="title"/>
          </p:nvPr>
        </p:nvSpPr>
        <p:spPr>
          <a:xfrm>
            <a:off x="4898571" y="70810"/>
            <a:ext cx="6974115" cy="562168"/>
          </a:xfrm>
        </p:spPr>
        <p:txBody>
          <a:bodyPr>
            <a:normAutofit/>
          </a:bodyPr>
          <a:lstStyle/>
          <a:p>
            <a:r>
              <a:rPr lang="es-ES" sz="2800" b="1" dirty="0">
                <a:latin typeface="Aharoni" panose="02010803020104030203" pitchFamily="2" charset="-79"/>
                <a:ea typeface="+mn-ea"/>
                <a:cs typeface="Aharoni" panose="02010803020104030203" pitchFamily="2" charset="-79"/>
              </a:rPr>
              <a:t>Satisfacción con su vida sexual</a:t>
            </a:r>
          </a:p>
        </p:txBody>
      </p:sp>
      <p:sp>
        <p:nvSpPr>
          <p:cNvPr id="12" name="CuadroTexto 11">
            <a:extLst>
              <a:ext uri="{FF2B5EF4-FFF2-40B4-BE49-F238E27FC236}">
                <a16:creationId xmlns:a16="http://schemas.microsoft.com/office/drawing/2014/main" id="{1920686B-EEEA-42B5-A8B6-A84154AFC077}"/>
              </a:ext>
            </a:extLst>
          </p:cNvPr>
          <p:cNvSpPr txBox="1"/>
          <p:nvPr/>
        </p:nvSpPr>
        <p:spPr>
          <a:xfrm>
            <a:off x="5021336" y="6503182"/>
            <a:ext cx="6096000"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1- ¿Cómo de satisfecho estás con tu vida sexual? </a:t>
            </a:r>
            <a:endParaRPr lang="es-ES" sz="900" dirty="0">
              <a:latin typeface="Segoe UI Symbol" panose="020B0502040204020203" pitchFamily="34" charset="0"/>
              <a:ea typeface="Segoe UI Symbol" panose="020B0502040204020203" pitchFamily="34" charset="0"/>
            </a:endParaRPr>
          </a:p>
        </p:txBody>
      </p:sp>
      <p:sp>
        <p:nvSpPr>
          <p:cNvPr id="10" name="CuadroTexto 9">
            <a:extLst>
              <a:ext uri="{FF2B5EF4-FFF2-40B4-BE49-F238E27FC236}">
                <a16:creationId xmlns:a16="http://schemas.microsoft.com/office/drawing/2014/main" id="{F751938E-7342-40BB-B4C9-D2869860F309}"/>
              </a:ext>
            </a:extLst>
          </p:cNvPr>
          <p:cNvSpPr txBox="1"/>
          <p:nvPr/>
        </p:nvSpPr>
        <p:spPr>
          <a:xfrm>
            <a:off x="8967942" y="2114731"/>
            <a:ext cx="3224057" cy="800219"/>
          </a:xfrm>
          <a:prstGeom prst="rect">
            <a:avLst/>
          </a:prstGeom>
          <a:noFill/>
        </p:spPr>
        <p:txBody>
          <a:bodyPr wrap="square" rtlCol="0">
            <a:spAutoFit/>
          </a:bodyPr>
          <a:lstStyle/>
          <a:p>
            <a:pPr algn="ctr"/>
            <a:r>
              <a:rPr lang="es-ES" dirty="0"/>
              <a:t>MUCHO + BASTANTE: </a:t>
            </a:r>
            <a:r>
              <a:rPr lang="es-ES" sz="2800" b="1" dirty="0">
                <a:solidFill>
                  <a:schemeClr val="accent3">
                    <a:lumMod val="60000"/>
                    <a:lumOff val="40000"/>
                  </a:schemeClr>
                </a:solidFill>
                <a:latin typeface="Arial Black" panose="020B0A04020102020204" pitchFamily="34" charset="0"/>
              </a:rPr>
              <a:t>63,4% </a:t>
            </a:r>
            <a:r>
              <a:rPr lang="es-ES" b="1" dirty="0">
                <a:latin typeface="Arial Black" panose="020B0A04020102020204" pitchFamily="34" charset="0"/>
              </a:rPr>
              <a:t>vs</a:t>
            </a:r>
            <a:r>
              <a:rPr lang="es-ES" sz="2800" b="1" dirty="0">
                <a:solidFill>
                  <a:schemeClr val="accent3">
                    <a:lumMod val="60000"/>
                    <a:lumOff val="40000"/>
                  </a:schemeClr>
                </a:solidFill>
                <a:latin typeface="Arial Black" panose="020B0A04020102020204" pitchFamily="34" charset="0"/>
              </a:rPr>
              <a:t> </a:t>
            </a:r>
            <a:r>
              <a:rPr lang="es-ES" sz="2800" b="1" dirty="0">
                <a:solidFill>
                  <a:schemeClr val="accent6">
                    <a:lumMod val="75000"/>
                  </a:schemeClr>
                </a:solidFill>
                <a:latin typeface="Arial Black" panose="020B0A04020102020204" pitchFamily="34" charset="0"/>
              </a:rPr>
              <a:t>42,0%</a:t>
            </a:r>
            <a:endParaRPr lang="es-ES" b="1" dirty="0">
              <a:solidFill>
                <a:schemeClr val="accent6">
                  <a:lumMod val="75000"/>
                </a:schemeClr>
              </a:solidFill>
              <a:latin typeface="Arial Black" panose="020B0A04020102020204" pitchFamily="34" charset="0"/>
            </a:endParaRPr>
          </a:p>
        </p:txBody>
      </p:sp>
      <p:sp>
        <p:nvSpPr>
          <p:cNvPr id="13" name="CuadroTexto 12">
            <a:extLst>
              <a:ext uri="{FF2B5EF4-FFF2-40B4-BE49-F238E27FC236}">
                <a16:creationId xmlns:a16="http://schemas.microsoft.com/office/drawing/2014/main" id="{488F12C7-75C8-41D7-B87A-C1A73F8A2773}"/>
              </a:ext>
            </a:extLst>
          </p:cNvPr>
          <p:cNvSpPr txBox="1"/>
          <p:nvPr/>
        </p:nvSpPr>
        <p:spPr>
          <a:xfrm>
            <a:off x="8967941" y="4996615"/>
            <a:ext cx="3224057" cy="800219"/>
          </a:xfrm>
          <a:prstGeom prst="rect">
            <a:avLst/>
          </a:prstGeom>
          <a:noFill/>
        </p:spPr>
        <p:txBody>
          <a:bodyPr wrap="square" rtlCol="0">
            <a:spAutoFit/>
          </a:bodyPr>
          <a:lstStyle/>
          <a:p>
            <a:pPr algn="ctr"/>
            <a:r>
              <a:rPr lang="es-ES" dirty="0"/>
              <a:t>POCO + NADA: </a:t>
            </a:r>
          </a:p>
          <a:p>
            <a:pPr algn="ctr"/>
            <a:r>
              <a:rPr lang="es-ES" sz="2800" b="1" dirty="0">
                <a:solidFill>
                  <a:schemeClr val="accent3">
                    <a:lumMod val="60000"/>
                    <a:lumOff val="40000"/>
                  </a:schemeClr>
                </a:solidFill>
                <a:latin typeface="Arial Black" panose="020B0A04020102020204" pitchFamily="34" charset="0"/>
              </a:rPr>
              <a:t>13,1%</a:t>
            </a:r>
            <a:r>
              <a:rPr lang="es-ES" sz="2800" b="1" dirty="0">
                <a:latin typeface="Arial Black" panose="020B0A04020102020204" pitchFamily="34" charset="0"/>
              </a:rPr>
              <a:t> </a:t>
            </a:r>
            <a:r>
              <a:rPr lang="es-ES" b="1" dirty="0">
                <a:latin typeface="Arial Black" panose="020B0A04020102020204" pitchFamily="34" charset="0"/>
              </a:rPr>
              <a:t>vs</a:t>
            </a:r>
            <a:r>
              <a:rPr lang="es-ES" sz="2800" b="1" dirty="0">
                <a:latin typeface="Arial Black" panose="020B0A04020102020204" pitchFamily="34" charset="0"/>
              </a:rPr>
              <a:t> </a:t>
            </a:r>
            <a:r>
              <a:rPr lang="es-ES" sz="2800" b="1" dirty="0">
                <a:solidFill>
                  <a:schemeClr val="accent6">
                    <a:lumMod val="75000"/>
                  </a:schemeClr>
                </a:solidFill>
                <a:latin typeface="Arial Black" panose="020B0A04020102020204" pitchFamily="34" charset="0"/>
              </a:rPr>
              <a:t>27,9%</a:t>
            </a:r>
          </a:p>
        </p:txBody>
      </p:sp>
    </p:spTree>
    <p:extLst>
      <p:ext uri="{BB962C8B-B14F-4D97-AF65-F5344CB8AC3E}">
        <p14:creationId xmlns:p14="http://schemas.microsoft.com/office/powerpoint/2010/main" val="1517238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número de diapositiva 5">
            <a:extLst>
              <a:ext uri="{FF2B5EF4-FFF2-40B4-BE49-F238E27FC236}">
                <a16:creationId xmlns:a16="http://schemas.microsoft.com/office/drawing/2014/main" id="{9B3A9D09-07DA-493B-89BA-136BB0D754F3}"/>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70</a:t>
            </a:fld>
            <a:endParaRPr lang="es-ES"/>
          </a:p>
        </p:txBody>
      </p:sp>
      <p:sp>
        <p:nvSpPr>
          <p:cNvPr id="5" name="CuadroTexto 4">
            <a:extLst>
              <a:ext uri="{FF2B5EF4-FFF2-40B4-BE49-F238E27FC236}">
                <a16:creationId xmlns:a16="http://schemas.microsoft.com/office/drawing/2014/main" id="{9B1A0372-17E9-4975-84DC-C632EA7CB36D}"/>
              </a:ext>
            </a:extLst>
          </p:cNvPr>
          <p:cNvSpPr txBox="1"/>
          <p:nvPr/>
        </p:nvSpPr>
        <p:spPr>
          <a:xfrm>
            <a:off x="413920" y="1293571"/>
            <a:ext cx="11326164" cy="4278094"/>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t>Cuando se pregunta si hay algo mejor que el sexo y se dan una serie de alternativas, las opiniones están muy polarizadas, un tercio considera que no hay nada mejor que el sexo, un porcentaje similar opina que el sexo es mejor a que gane su equipo y otro porcentaje parecido considera que es mejor que hacer cumbre en una montaña. A medida que la edad de los hombres aumenta la opinión de que no hay nada mejor que el sexo también lo hace, mientras que la opinión de que el sexo es mejor que su equipo gane aumenta a medida que los hombres son más jóvenes. Una tendencia idéntica sucede con escalar una montaña. </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r>
              <a:rPr lang="es-ES" sz="1600" dirty="0"/>
              <a:t>Por último, se preguntó por las prácticas sexuales realizadas y los resultados son claros en este sentido. El uso de juguetes sexuales es algo cada vez más extendido en la población. El 47% de los hombres en España declara que ha usado en alguna ocasión juguetes. Otra práctica ampliamente extendida es la de intercambiar mensajes sexuales, también conocido como </a:t>
            </a:r>
            <a:r>
              <a:rPr lang="es-ES" sz="1600" dirty="0" err="1"/>
              <a:t>sexting</a:t>
            </a:r>
            <a:r>
              <a:rPr lang="es-ES" sz="1600" dirty="0"/>
              <a:t>, práctica que la ha hecho el 38% de los hombres. Los juegos sexuales (dados, esposas, rol..) es la 3ª práctica más mencionada por los hombres, casi el 36% afirma haber practicado juegos sexuales. Cabe destacar que un 27% de los varones en España no han practicado ninguna de las prácticas sexuales sugeridas. Los hombres de entre 25 y 34 años, son los que declaran en mayor proporción que el resto de grupos de edad que han usado juguetes, han practicado </a:t>
            </a:r>
            <a:r>
              <a:rPr lang="es-ES" sz="1600" dirty="0" err="1"/>
              <a:t>sexting</a:t>
            </a:r>
            <a:r>
              <a:rPr lang="es-ES" sz="1600" dirty="0"/>
              <a:t> y han hecho juegos sexuales y sensoriales. Por su parte, los más jóvenes (16-24 años), son los que más han practicado BDSM, mientras que los hombres de más de 55 años, son los que en mayor proporción declaran no haber practicado ninguna de las cosas que se les ha sugerido.</a:t>
            </a:r>
          </a:p>
          <a:p>
            <a:pPr marL="285750" indent="-285750" algn="just">
              <a:buFont typeface="Arial" panose="020B0604020202020204" pitchFamily="34" charset="0"/>
              <a:buChar char="•"/>
            </a:pPr>
            <a:endParaRPr lang="es-ES" sz="1600" dirty="0"/>
          </a:p>
          <a:p>
            <a:pPr marL="285750" indent="-285750" algn="just">
              <a:buFont typeface="Arial" panose="020B0604020202020204" pitchFamily="34" charset="0"/>
              <a:buChar char="•"/>
            </a:pPr>
            <a:endParaRPr lang="es-ES" sz="1600" dirty="0"/>
          </a:p>
        </p:txBody>
      </p:sp>
      <p:sp>
        <p:nvSpPr>
          <p:cNvPr id="6" name="Título 5">
            <a:extLst>
              <a:ext uri="{FF2B5EF4-FFF2-40B4-BE49-F238E27FC236}">
                <a16:creationId xmlns:a16="http://schemas.microsoft.com/office/drawing/2014/main" id="{0BE2A760-AE96-4187-8438-5B4D23F2AB29}"/>
              </a:ext>
            </a:extLst>
          </p:cNvPr>
          <p:cNvSpPr>
            <a:spLocks noGrp="1"/>
          </p:cNvSpPr>
          <p:nvPr>
            <p:ph type="title"/>
          </p:nvPr>
        </p:nvSpPr>
        <p:spPr>
          <a:xfrm>
            <a:off x="838200" y="521539"/>
            <a:ext cx="10515600" cy="680223"/>
          </a:xfrm>
        </p:spPr>
        <p:txBody>
          <a:bodyPr>
            <a:normAutofit fontScale="90000"/>
          </a:bodyPr>
          <a:lstStyle/>
          <a:p>
            <a:r>
              <a:rPr lang="es-ES" b="1" dirty="0">
                <a:latin typeface="Abadi" panose="020B0604020104020204" pitchFamily="34" charset="0"/>
              </a:rPr>
              <a:t>Conclusiones</a:t>
            </a:r>
          </a:p>
        </p:txBody>
      </p:sp>
    </p:spTree>
    <p:extLst>
      <p:ext uri="{BB962C8B-B14F-4D97-AF65-F5344CB8AC3E}">
        <p14:creationId xmlns:p14="http://schemas.microsoft.com/office/powerpoint/2010/main" val="37154958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7E73C-2B1A-4602-BFBE-CFE1E55D9B38}"/>
              </a:ext>
            </a:extLst>
          </p:cNvPr>
          <p:cNvSpPr>
            <a:spLocks noGrp="1"/>
          </p:cNvSpPr>
          <p:nvPr>
            <p:ph type="ctrTitle"/>
          </p:nvPr>
        </p:nvSpPr>
        <p:spPr>
          <a:xfrm>
            <a:off x="578303" y="1682238"/>
            <a:ext cx="4166861" cy="1746762"/>
          </a:xfrm>
        </p:spPr>
        <p:txBody>
          <a:bodyPr rtlCol="0" anchor="ctr">
            <a:noAutofit/>
          </a:bodyPr>
          <a:lstStyle/>
          <a:p>
            <a:pPr algn="ctr" rtl="0"/>
            <a:r>
              <a:rPr lang="es-ES" sz="6000" b="1" dirty="0">
                <a:solidFill>
                  <a:schemeClr val="bg2">
                    <a:lumMod val="50000"/>
                  </a:schemeClr>
                </a:solidFill>
              </a:rPr>
              <a:t>Gracias</a:t>
            </a:r>
          </a:p>
        </p:txBody>
      </p:sp>
      <p:sp>
        <p:nvSpPr>
          <p:cNvPr id="18" name="Rectángulo 3">
            <a:extLst>
              <a:ext uri="{FF2B5EF4-FFF2-40B4-BE49-F238E27FC236}">
                <a16:creationId xmlns:a16="http://schemas.microsoft.com/office/drawing/2014/main" id="{8870CD3B-CEC6-48F1-BC47-AAB04812B075}"/>
              </a:ext>
            </a:extLst>
          </p:cNvPr>
          <p:cNvSpPr>
            <a:spLocks noChangeArrowheads="1"/>
          </p:cNvSpPr>
          <p:nvPr/>
        </p:nvSpPr>
        <p:spPr bwMode="auto">
          <a:xfrm>
            <a:off x="1306513" y="3062093"/>
            <a:ext cx="609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ES" altLang="es-ES" sz="1600" b="1" dirty="0">
                <a:solidFill>
                  <a:schemeClr val="bg1"/>
                </a:solidFill>
                <a:latin typeface="Century Gothic" panose="020B0502020202020204" pitchFamily="34" charset="0"/>
              </a:rPr>
              <a:t>Manu Gallego</a:t>
            </a:r>
          </a:p>
          <a:p>
            <a:pPr algn="just" eaLnBrk="1" hangingPunct="1">
              <a:lnSpc>
                <a:spcPct val="100000"/>
              </a:lnSpc>
              <a:spcBef>
                <a:spcPct val="0"/>
              </a:spcBef>
              <a:buFontTx/>
              <a:buNone/>
            </a:pPr>
            <a:r>
              <a:rPr lang="es-ES" altLang="es-ES" sz="1600" b="1" dirty="0">
                <a:solidFill>
                  <a:schemeClr val="bg1"/>
                </a:solidFill>
                <a:latin typeface="Century Gothic" panose="020B0502020202020204" pitchFamily="34" charset="0"/>
              </a:rPr>
              <a:t>667 886 917</a:t>
            </a:r>
          </a:p>
          <a:p>
            <a:pPr algn="just" eaLnBrk="1" hangingPunct="1">
              <a:lnSpc>
                <a:spcPct val="100000"/>
              </a:lnSpc>
              <a:spcBef>
                <a:spcPct val="0"/>
              </a:spcBef>
              <a:buFontTx/>
              <a:buNone/>
            </a:pPr>
            <a:r>
              <a:rPr lang="es-ES" altLang="es-ES" sz="1600" b="1" dirty="0">
                <a:solidFill>
                  <a:schemeClr val="bg1"/>
                </a:solidFill>
                <a:latin typeface="Century Gothic" panose="020B0502020202020204" pitchFamily="34" charset="0"/>
                <a:hlinkClick r:id="rId3"/>
              </a:rPr>
              <a:t>manugallego@moretr.com</a:t>
            </a:r>
            <a:endParaRPr lang="es-ES" altLang="es-ES" sz="1600" b="1" dirty="0">
              <a:solidFill>
                <a:schemeClr val="bg1"/>
              </a:solidFill>
              <a:latin typeface="Century Gothic" panose="020B0502020202020204" pitchFamily="34" charset="0"/>
            </a:endParaRPr>
          </a:p>
          <a:p>
            <a:pPr algn="just" eaLnBrk="1" hangingPunct="1">
              <a:lnSpc>
                <a:spcPct val="100000"/>
              </a:lnSpc>
              <a:spcBef>
                <a:spcPct val="0"/>
              </a:spcBef>
              <a:buFontTx/>
              <a:buNone/>
            </a:pPr>
            <a:r>
              <a:rPr lang="es-ES" altLang="es-ES" sz="1600" b="1" dirty="0">
                <a:solidFill>
                  <a:schemeClr val="bg1"/>
                </a:solidFill>
                <a:latin typeface="Century Gothic" panose="020B0502020202020204" pitchFamily="34" charset="0"/>
                <a:hlinkClick r:id="rId4"/>
              </a:rPr>
              <a:t>www.moretr.com</a:t>
            </a:r>
            <a:endParaRPr lang="es-ES" altLang="es-ES" sz="4800" b="1" dirty="0">
              <a:solidFill>
                <a:schemeClr val="bg1"/>
              </a:solidFill>
              <a:latin typeface="Century Gothic" panose="020B0502020202020204" pitchFamily="34" charset="0"/>
            </a:endParaRPr>
          </a:p>
        </p:txBody>
      </p:sp>
      <p:pic>
        <p:nvPicPr>
          <p:cNvPr id="19" name="Picture 3" descr="C:\Users\Gort\Desktop\SID VIDIOUS\CLIENTS\MTR\MATERIAL CORPORATIVO\MTR_LOGO.png">
            <a:extLst>
              <a:ext uri="{FF2B5EF4-FFF2-40B4-BE49-F238E27FC236}">
                <a16:creationId xmlns:a16="http://schemas.microsoft.com/office/drawing/2014/main" id="{4BE9B1F2-7D2C-4364-AF94-FC85C99BB020}"/>
              </a:ext>
            </a:extLst>
          </p:cNvPr>
          <p:cNvPicPr>
            <a:picLocks noChangeAspect="1" noChangeArrowheads="1"/>
          </p:cNvPicPr>
          <p:nvPr/>
        </p:nvPicPr>
        <p:blipFill>
          <a:blip r:embed="rId5"/>
          <a:srcRect/>
          <a:stretch>
            <a:fillRect/>
          </a:stretch>
        </p:blipFill>
        <p:spPr bwMode="auto">
          <a:xfrm>
            <a:off x="1795817" y="4934077"/>
            <a:ext cx="1960562" cy="1339850"/>
          </a:xfrm>
          <a:prstGeom prst="rect">
            <a:avLst/>
          </a:prstGeom>
          <a:noFill/>
          <a:effectLst>
            <a:outerShdw blurRad="50800" dist="38100" dir="5400000" algn="t" rotWithShape="0">
              <a:prstClr val="black">
                <a:alpha val="40000"/>
              </a:prstClr>
            </a:outerShdw>
          </a:effectLst>
        </p:spPr>
      </p:pic>
      <p:pic>
        <p:nvPicPr>
          <p:cNvPr id="4" name="Imagen 3">
            <a:extLst>
              <a:ext uri="{FF2B5EF4-FFF2-40B4-BE49-F238E27FC236}">
                <a16:creationId xmlns:a16="http://schemas.microsoft.com/office/drawing/2014/main" id="{386CF04D-3AD9-4A67-AED4-E3B896B278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3000" y="1060557"/>
            <a:ext cx="6396407" cy="5152516"/>
          </a:xfrm>
          <a:prstGeom prst="rect">
            <a:avLst/>
          </a:prstGeom>
        </p:spPr>
      </p:pic>
    </p:spTree>
    <p:extLst>
      <p:ext uri="{BB962C8B-B14F-4D97-AF65-F5344CB8AC3E}">
        <p14:creationId xmlns:p14="http://schemas.microsoft.com/office/powerpoint/2010/main" val="350134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C967F60F-2AE3-4A15-B27B-800C07559669}"/>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8</a:t>
            </a:fld>
            <a:endParaRPr lang="es-ES"/>
          </a:p>
        </p:txBody>
      </p:sp>
      <p:sp>
        <p:nvSpPr>
          <p:cNvPr id="9" name="15 CuadroTexto">
            <a:extLst>
              <a:ext uri="{FF2B5EF4-FFF2-40B4-BE49-F238E27FC236}">
                <a16:creationId xmlns:a16="http://schemas.microsoft.com/office/drawing/2014/main" id="{B3207918-2A9C-4253-87EA-3568F272108E}"/>
              </a:ext>
            </a:extLst>
          </p:cNvPr>
          <p:cNvSpPr txBox="1"/>
          <p:nvPr/>
        </p:nvSpPr>
        <p:spPr>
          <a:xfrm>
            <a:off x="7202787" y="6221853"/>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sp>
        <p:nvSpPr>
          <p:cNvPr id="3" name="CuadroTexto 2">
            <a:extLst>
              <a:ext uri="{FF2B5EF4-FFF2-40B4-BE49-F238E27FC236}">
                <a16:creationId xmlns:a16="http://schemas.microsoft.com/office/drawing/2014/main" id="{52F4ABED-D4B8-41CE-A2F7-45560C575AD4}"/>
              </a:ext>
            </a:extLst>
          </p:cNvPr>
          <p:cNvSpPr txBox="1"/>
          <p:nvPr/>
        </p:nvSpPr>
        <p:spPr>
          <a:xfrm>
            <a:off x="624114" y="983670"/>
            <a:ext cx="11383726" cy="738664"/>
          </a:xfrm>
          <a:prstGeom prst="rect">
            <a:avLst/>
          </a:prstGeom>
          <a:noFill/>
        </p:spPr>
        <p:txBody>
          <a:bodyPr wrap="square" rtlCol="0">
            <a:spAutoFit/>
          </a:bodyPr>
          <a:lstStyle/>
          <a:p>
            <a:pPr algn="just"/>
            <a:r>
              <a:rPr lang="es-ES" sz="1400" dirty="0"/>
              <a:t>Andaluces y valencianos son los que más satisfechos se encuentran con su vida sexual, casi 6 de cada 10 hombres de dichas comunidades se muestran muy o bastante satisfechos con su actividad sexual. En el extremo contrario nos encontramos con los madrileños. Casi una cuarta parte de los hombres de Madrid consideran que su vida sexual es poco o nada satisfactoria. </a:t>
            </a:r>
          </a:p>
        </p:txBody>
      </p:sp>
      <p:sp>
        <p:nvSpPr>
          <p:cNvPr id="11" name="Título 1">
            <a:extLst>
              <a:ext uri="{FF2B5EF4-FFF2-40B4-BE49-F238E27FC236}">
                <a16:creationId xmlns:a16="http://schemas.microsoft.com/office/drawing/2014/main" id="{842C992E-4077-4154-8535-49FBD923A7E1}"/>
              </a:ext>
            </a:extLst>
          </p:cNvPr>
          <p:cNvSpPr>
            <a:spLocks noGrp="1"/>
          </p:cNvSpPr>
          <p:nvPr>
            <p:ph type="title"/>
          </p:nvPr>
        </p:nvSpPr>
        <p:spPr>
          <a:xfrm>
            <a:off x="1661886" y="113795"/>
            <a:ext cx="6974115" cy="562168"/>
          </a:xfrm>
        </p:spPr>
        <p:txBody>
          <a:bodyPr>
            <a:normAutofit/>
          </a:bodyPr>
          <a:lstStyle/>
          <a:p>
            <a:r>
              <a:rPr lang="es-ES" sz="2800" b="1" dirty="0">
                <a:latin typeface="Aharoni" panose="02010803020104030203" pitchFamily="2" charset="-79"/>
                <a:ea typeface="+mn-ea"/>
                <a:cs typeface="Aharoni" panose="02010803020104030203" pitchFamily="2" charset="-79"/>
              </a:rPr>
              <a:t>Satisfacción con su vida sexual</a:t>
            </a:r>
          </a:p>
        </p:txBody>
      </p:sp>
      <p:graphicFrame>
        <p:nvGraphicFramePr>
          <p:cNvPr id="10" name="Tabla 9">
            <a:extLst>
              <a:ext uri="{FF2B5EF4-FFF2-40B4-BE49-F238E27FC236}">
                <a16:creationId xmlns:a16="http://schemas.microsoft.com/office/drawing/2014/main" id="{F1FA2931-10FE-40B2-9C83-D35E2C709D41}"/>
              </a:ext>
            </a:extLst>
          </p:cNvPr>
          <p:cNvGraphicFramePr>
            <a:graphicFrameLocks noGrp="1"/>
          </p:cNvGraphicFramePr>
          <p:nvPr>
            <p:extLst>
              <p:ext uri="{D42A27DB-BD31-4B8C-83A1-F6EECF244321}">
                <p14:modId xmlns:p14="http://schemas.microsoft.com/office/powerpoint/2010/main" val="2665598658"/>
              </p:ext>
            </p:extLst>
          </p:nvPr>
        </p:nvGraphicFramePr>
        <p:xfrm>
          <a:off x="624114" y="1985277"/>
          <a:ext cx="11096827" cy="37786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585261">
                  <a:extLst>
                    <a:ext uri="{9D8B030D-6E8A-4147-A177-3AD203B41FA5}">
                      <a16:colId xmlns:a16="http://schemas.microsoft.com/office/drawing/2014/main" val="512689020"/>
                    </a:ext>
                  </a:extLst>
                </a:gridCol>
                <a:gridCol w="1585261">
                  <a:extLst>
                    <a:ext uri="{9D8B030D-6E8A-4147-A177-3AD203B41FA5}">
                      <a16:colId xmlns:a16="http://schemas.microsoft.com/office/drawing/2014/main" val="4213793513"/>
                    </a:ext>
                  </a:extLst>
                </a:gridCol>
                <a:gridCol w="1585261">
                  <a:extLst>
                    <a:ext uri="{9D8B030D-6E8A-4147-A177-3AD203B41FA5}">
                      <a16:colId xmlns:a16="http://schemas.microsoft.com/office/drawing/2014/main" val="1469429616"/>
                    </a:ext>
                  </a:extLst>
                </a:gridCol>
                <a:gridCol w="1585261">
                  <a:extLst>
                    <a:ext uri="{9D8B030D-6E8A-4147-A177-3AD203B41FA5}">
                      <a16:colId xmlns:a16="http://schemas.microsoft.com/office/drawing/2014/main" val="2433300626"/>
                    </a:ext>
                  </a:extLst>
                </a:gridCol>
                <a:gridCol w="1585261">
                  <a:extLst>
                    <a:ext uri="{9D8B030D-6E8A-4147-A177-3AD203B41FA5}">
                      <a16:colId xmlns:a16="http://schemas.microsoft.com/office/drawing/2014/main" val="2289185770"/>
                    </a:ext>
                  </a:extLst>
                </a:gridCol>
                <a:gridCol w="1585261">
                  <a:extLst>
                    <a:ext uri="{9D8B030D-6E8A-4147-A177-3AD203B41FA5}">
                      <a16:colId xmlns:a16="http://schemas.microsoft.com/office/drawing/2014/main" val="713186679"/>
                    </a:ext>
                  </a:extLst>
                </a:gridCol>
                <a:gridCol w="1585261">
                  <a:extLst>
                    <a:ext uri="{9D8B030D-6E8A-4147-A177-3AD203B41FA5}">
                      <a16:colId xmlns:a16="http://schemas.microsoft.com/office/drawing/2014/main" val="480125216"/>
                    </a:ext>
                  </a:extLst>
                </a:gridCol>
              </a:tblGrid>
              <a:tr h="496666">
                <a:tc>
                  <a:txBody>
                    <a:bodyPr/>
                    <a:lstStyle/>
                    <a:p>
                      <a:pPr algn="ctr" fontAlgn="b"/>
                      <a:endParaRPr lang="es-ES" sz="1050" b="1" i="0" u="none" strike="noStrike" dirty="0">
                        <a:solidFill>
                          <a:srgbClr val="000000"/>
                        </a:solidFill>
                        <a:effectLst>
                          <a:outerShdw blurRad="50800" dist="38100" algn="tr" rotWithShape="0">
                            <a:prstClr val="black">
                              <a:alpha val="40000"/>
                            </a:prstClr>
                          </a:outerShdw>
                        </a:effectLst>
                        <a:latin typeface="Arial" panose="020B0604020202020204" pitchFamily="34" charset="0"/>
                      </a:endParaRPr>
                    </a:p>
                  </a:txBody>
                  <a:tcPr marL="9525" marR="9525" marT="9525" marB="0" anchor="ctr">
                    <a:noFill/>
                  </a:tcPr>
                </a:tc>
                <a:tc>
                  <a:txBody>
                    <a:bodyPr/>
                    <a:lstStyle/>
                    <a:p>
                      <a:pPr algn="ctr" fontAlgn="b"/>
                      <a:r>
                        <a:rPr lang="es-ES" sz="1800" b="1" u="none" strike="noStrike" dirty="0">
                          <a:solidFill>
                            <a:schemeClr val="bg1"/>
                          </a:solidFill>
                          <a:effectLst/>
                          <a:latin typeface="Segoe UI Symbol" panose="020B0502040204020203" pitchFamily="34" charset="0"/>
                          <a:ea typeface="Segoe UI Symbol" panose="020B0502040204020203" pitchFamily="34" charset="0"/>
                        </a:rPr>
                        <a:t>TOTAL ESPAÑA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Andalucía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Cataluña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Valenciana</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Comunidad de Madrid</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tc>
                  <a:txBody>
                    <a:bodyPr/>
                    <a:lstStyle/>
                    <a:p>
                      <a:pPr algn="ctr" fontAlgn="ctr"/>
                      <a:r>
                        <a:rPr lang="es-ES" sz="1800" b="1" u="none" strike="noStrike" dirty="0">
                          <a:solidFill>
                            <a:schemeClr val="bg1"/>
                          </a:solidFill>
                          <a:effectLst/>
                          <a:latin typeface="Segoe UI Symbol" panose="020B0502040204020203" pitchFamily="34" charset="0"/>
                          <a:ea typeface="Segoe UI Symbol" panose="020B0502040204020203" pitchFamily="34" charset="0"/>
                        </a:rPr>
                        <a:t>Resto</a:t>
                      </a:r>
                      <a:endParaRPr lang="es-ES" sz="1800" b="1" i="0" u="none" strike="noStrike" dirty="0">
                        <a:solidFill>
                          <a:schemeClr val="bg1"/>
                        </a:solidFill>
                        <a:effectLst/>
                        <a:latin typeface="Segoe UI Symbol" panose="020B0502040204020203" pitchFamily="34" charset="0"/>
                        <a:ea typeface="Segoe UI Symbol" panose="020B0502040204020203" pitchFamily="34" charset="0"/>
                      </a:endParaRPr>
                    </a:p>
                  </a:txBody>
                  <a:tcPr marL="9525" marR="9525" marT="9525" marB="0" anchor="ctr">
                    <a:solidFill>
                      <a:schemeClr val="tx2"/>
                    </a:solidFill>
                  </a:tcPr>
                </a:tc>
                <a:extLst>
                  <a:ext uri="{0D108BD9-81ED-4DB2-BD59-A6C34878D82A}">
                    <a16:rowId xmlns:a16="http://schemas.microsoft.com/office/drawing/2014/main" val="1954678773"/>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Mucho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17,7%</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a:effectLst/>
                          <a:latin typeface="Segoe UI Symbol" panose="020B0502040204020203" pitchFamily="34" charset="0"/>
                          <a:ea typeface="Segoe UI Symbol" panose="020B0502040204020203" pitchFamily="34" charset="0"/>
                        </a:rPr>
                        <a:t>21,5%</a:t>
                      </a:r>
                      <a:endParaRPr lang="es-ES" sz="1600" b="0" i="0" u="none" strike="noStrike">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a:effectLst/>
                          <a:latin typeface="Segoe UI Symbol" panose="020B0502040204020203" pitchFamily="34" charset="0"/>
                          <a:ea typeface="Segoe UI Symbol" panose="020B0502040204020203" pitchFamily="34" charset="0"/>
                        </a:rPr>
                        <a:t>14,2%</a:t>
                      </a:r>
                      <a:endParaRPr lang="es-ES" sz="1600" b="0" i="0" u="none" strike="noStrike">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a:effectLst/>
                          <a:latin typeface="Segoe UI Symbol" panose="020B0502040204020203" pitchFamily="34" charset="0"/>
                          <a:ea typeface="Segoe UI Symbol" panose="020B0502040204020203" pitchFamily="34" charset="0"/>
                        </a:rPr>
                        <a:t>19,1%</a:t>
                      </a:r>
                      <a:endParaRPr lang="es-ES" sz="1600" b="0" i="0" u="none" strike="noStrike">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a:effectLst/>
                          <a:latin typeface="Segoe UI Symbol" panose="020B0502040204020203" pitchFamily="34" charset="0"/>
                          <a:ea typeface="Segoe UI Symbol" panose="020B0502040204020203" pitchFamily="34" charset="0"/>
                        </a:rPr>
                        <a:t>19,1%</a:t>
                      </a:r>
                      <a:endParaRPr lang="es-ES" sz="1600" b="0" i="0" u="none" strike="noStrike">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16,5%</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extLst>
                  <a:ext uri="{0D108BD9-81ED-4DB2-BD59-A6C34878D82A}">
                    <a16:rowId xmlns:a16="http://schemas.microsoft.com/office/drawing/2014/main" val="4050687424"/>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Bastante</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38,2%</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a:effectLst/>
                          <a:latin typeface="Segoe UI Symbol" panose="020B0502040204020203" pitchFamily="34" charset="0"/>
                          <a:ea typeface="Segoe UI Symbol" panose="020B0502040204020203" pitchFamily="34" charset="0"/>
                        </a:rPr>
                        <a:t>37,8%</a:t>
                      </a:r>
                      <a:endParaRPr lang="es-ES" sz="1600" b="0" i="0" u="none" strike="noStrike">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34,6%</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a:effectLst/>
                          <a:latin typeface="Segoe UI Symbol" panose="020B0502040204020203" pitchFamily="34" charset="0"/>
                          <a:ea typeface="Segoe UI Symbol" panose="020B0502040204020203" pitchFamily="34" charset="0"/>
                        </a:rPr>
                        <a:t>40,1%</a:t>
                      </a:r>
                      <a:endParaRPr lang="es-ES" sz="1600" b="0" i="0" u="none" strike="noStrike">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a:effectLst/>
                          <a:latin typeface="Segoe UI Symbol" panose="020B0502040204020203" pitchFamily="34" charset="0"/>
                          <a:ea typeface="Segoe UI Symbol" panose="020B0502040204020203" pitchFamily="34" charset="0"/>
                        </a:rPr>
                        <a:t>34,4%</a:t>
                      </a:r>
                      <a:endParaRPr lang="es-ES" sz="1600" b="0" i="0" u="none" strike="noStrike">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a:effectLst/>
                          <a:latin typeface="Segoe UI Symbol" panose="020B0502040204020203" pitchFamily="34" charset="0"/>
                          <a:ea typeface="Segoe UI Symbol" panose="020B0502040204020203" pitchFamily="34" charset="0"/>
                        </a:rPr>
                        <a:t>40,5%</a:t>
                      </a:r>
                      <a:endParaRPr lang="es-ES" sz="1600" b="0" i="0" u="none" strike="noStrike">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extLst>
                  <a:ext uri="{0D108BD9-81ED-4DB2-BD59-A6C34878D82A}">
                    <a16:rowId xmlns:a16="http://schemas.microsoft.com/office/drawing/2014/main" val="816817818"/>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MUCHO + BASTANTE</a:t>
                      </a:r>
                    </a:p>
                  </a:txBody>
                  <a:tcPr marL="9525" marR="9525" marT="9525" marB="0" anchor="ctr">
                    <a:solidFill>
                      <a:schemeClr val="accent4">
                        <a:lumMod val="60000"/>
                        <a:lumOff val="40000"/>
                      </a:schemeClr>
                    </a:solidFill>
                  </a:tcPr>
                </a:tc>
                <a:tc>
                  <a:txBody>
                    <a:bodyPr/>
                    <a:lstStyle/>
                    <a:p>
                      <a:pPr algn="ctr"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55,9%</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dirty="0">
                          <a:solidFill>
                            <a:srgbClr val="000000"/>
                          </a:solidFill>
                          <a:effectLst/>
                          <a:latin typeface="Segoe UI Symbol" panose="020B0502040204020203" pitchFamily="34" charset="0"/>
                          <a:ea typeface="Segoe UI Symbol" panose="020B0502040204020203" pitchFamily="34" charset="0"/>
                          <a:cs typeface="+mn-cs"/>
                        </a:rPr>
                        <a:t>59,3%</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dirty="0">
                          <a:solidFill>
                            <a:srgbClr val="000000"/>
                          </a:solidFill>
                          <a:effectLst/>
                          <a:latin typeface="Segoe UI Symbol" panose="020B0502040204020203" pitchFamily="34" charset="0"/>
                          <a:ea typeface="Segoe UI Symbol" panose="020B0502040204020203" pitchFamily="34" charset="0"/>
                          <a:cs typeface="+mn-cs"/>
                        </a:rPr>
                        <a:t>48,8%</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dirty="0">
                          <a:solidFill>
                            <a:srgbClr val="000000"/>
                          </a:solidFill>
                          <a:effectLst/>
                          <a:latin typeface="Segoe UI Symbol" panose="020B0502040204020203" pitchFamily="34" charset="0"/>
                          <a:ea typeface="Segoe UI Symbol" panose="020B0502040204020203" pitchFamily="34" charset="0"/>
                          <a:cs typeface="+mn-cs"/>
                        </a:rPr>
                        <a:t>59,2%</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dirty="0">
                          <a:solidFill>
                            <a:srgbClr val="000000"/>
                          </a:solidFill>
                          <a:effectLst/>
                          <a:latin typeface="Segoe UI Symbol" panose="020B0502040204020203" pitchFamily="34" charset="0"/>
                          <a:ea typeface="Segoe UI Symbol" panose="020B0502040204020203" pitchFamily="34" charset="0"/>
                          <a:cs typeface="+mn-cs"/>
                        </a:rPr>
                        <a:t>53,5%</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i="0" u="none" strike="noStrike" kern="1200" dirty="0">
                          <a:solidFill>
                            <a:srgbClr val="000000"/>
                          </a:solidFill>
                          <a:effectLst/>
                          <a:latin typeface="Segoe UI Symbol" panose="020B0502040204020203" pitchFamily="34" charset="0"/>
                          <a:ea typeface="Segoe UI Symbol" panose="020B0502040204020203" pitchFamily="34" charset="0"/>
                          <a:cs typeface="+mn-cs"/>
                        </a:rPr>
                        <a:t>57,0%</a:t>
                      </a:r>
                    </a:p>
                  </a:txBody>
                  <a:tcPr marL="9525" marR="9525" marT="9525" marB="0" anchor="ctr">
                    <a:solidFill>
                      <a:schemeClr val="accent4">
                        <a:lumMod val="60000"/>
                        <a:lumOff val="40000"/>
                      </a:schemeClr>
                    </a:solidFill>
                  </a:tcPr>
                </a:tc>
                <a:extLst>
                  <a:ext uri="{0D108BD9-81ED-4DB2-BD59-A6C34878D82A}">
                    <a16:rowId xmlns:a16="http://schemas.microsoft.com/office/drawing/2014/main" val="4038370959"/>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Algo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a:effectLst/>
                          <a:latin typeface="Segoe UI Symbol" panose="020B0502040204020203" pitchFamily="34" charset="0"/>
                          <a:ea typeface="Segoe UI Symbol" panose="020B0502040204020203" pitchFamily="34" charset="0"/>
                        </a:rPr>
                        <a:t>25,9%</a:t>
                      </a:r>
                      <a:endParaRPr lang="es-ES" sz="1600" b="0" i="0" u="none" strike="noStrike">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26,7%</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34,2%</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27,8%</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a:effectLst/>
                          <a:latin typeface="Segoe UI Symbol" panose="020B0502040204020203" pitchFamily="34" charset="0"/>
                          <a:ea typeface="Segoe UI Symbol" panose="020B0502040204020203" pitchFamily="34" charset="0"/>
                        </a:rPr>
                        <a:t>23,9%</a:t>
                      </a:r>
                      <a:endParaRPr lang="es-ES" sz="1600" b="0" i="0" u="none" strike="noStrike">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22,6%</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extLst>
                  <a:ext uri="{0D108BD9-81ED-4DB2-BD59-A6C34878D82A}">
                    <a16:rowId xmlns:a16="http://schemas.microsoft.com/office/drawing/2014/main" val="3096074807"/>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Poco</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12,9%</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a:effectLst/>
                          <a:latin typeface="Segoe UI Symbol" panose="020B0502040204020203" pitchFamily="34" charset="0"/>
                          <a:ea typeface="Segoe UI Symbol" panose="020B0502040204020203" pitchFamily="34" charset="0"/>
                        </a:rPr>
                        <a:t>10,0%</a:t>
                      </a:r>
                      <a:endParaRPr lang="es-ES" sz="1600" b="0" i="0" u="none" strike="noStrike">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9,2%</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9,9%</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18,7%</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a:effectLst/>
                          <a:latin typeface="Segoe UI Symbol" panose="020B0502040204020203" pitchFamily="34" charset="0"/>
                          <a:ea typeface="Segoe UI Symbol" panose="020B0502040204020203" pitchFamily="34" charset="0"/>
                        </a:rPr>
                        <a:t>14,5%</a:t>
                      </a:r>
                      <a:endParaRPr lang="es-ES" sz="1600" b="0" i="0" u="none" strike="noStrike">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extLst>
                  <a:ext uri="{0D108BD9-81ED-4DB2-BD59-A6C34878D82A}">
                    <a16:rowId xmlns:a16="http://schemas.microsoft.com/office/drawing/2014/main" val="1176495665"/>
                  </a:ext>
                </a:extLst>
              </a:tr>
              <a:tr h="435463">
                <a:tc>
                  <a:txBody>
                    <a:bodyPr/>
                    <a:lstStyle/>
                    <a:p>
                      <a:pPr algn="l" fontAlgn="b"/>
                      <a:r>
                        <a:rPr lang="es-ES" sz="1600" u="none" strike="noStrike" dirty="0">
                          <a:effectLst/>
                          <a:latin typeface="Segoe UI Symbol" panose="020B0502040204020203" pitchFamily="34" charset="0"/>
                          <a:ea typeface="Segoe UI Symbol" panose="020B0502040204020203" pitchFamily="34" charset="0"/>
                        </a:rPr>
                        <a:t>Nada</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5,3%</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4,1%</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7,9%</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3,1%</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3,8%</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tc>
                  <a:txBody>
                    <a:bodyPr/>
                    <a:lstStyle/>
                    <a:p>
                      <a:pPr algn="ctr" fontAlgn="b"/>
                      <a:r>
                        <a:rPr lang="es-ES" sz="1600" u="none" strike="noStrike" dirty="0">
                          <a:effectLst/>
                          <a:latin typeface="Segoe UI Symbol" panose="020B0502040204020203" pitchFamily="34" charset="0"/>
                          <a:ea typeface="Segoe UI Symbol" panose="020B0502040204020203" pitchFamily="34" charset="0"/>
                        </a:rPr>
                        <a:t>5,8%</a:t>
                      </a:r>
                      <a:endParaRPr lang="es-ES" sz="1600" b="0" i="0" u="none" strike="noStrike" dirty="0">
                        <a:solidFill>
                          <a:srgbClr val="000000"/>
                        </a:solidFill>
                        <a:effectLst/>
                        <a:latin typeface="Segoe UI Symbol" panose="020B0502040204020203" pitchFamily="34" charset="0"/>
                        <a:ea typeface="Segoe UI Symbol" panose="020B0502040204020203" pitchFamily="34" charset="0"/>
                      </a:endParaRPr>
                    </a:p>
                  </a:txBody>
                  <a:tcPr marL="9525" marR="9525" marT="9525" marB="0" anchor="ctr">
                    <a:noFill/>
                  </a:tcPr>
                </a:tc>
                <a:extLst>
                  <a:ext uri="{0D108BD9-81ED-4DB2-BD59-A6C34878D82A}">
                    <a16:rowId xmlns:a16="http://schemas.microsoft.com/office/drawing/2014/main" val="2616702204"/>
                  </a:ext>
                </a:extLst>
              </a:tr>
              <a:tr h="521590">
                <a:tc>
                  <a:txBody>
                    <a:bodyPr/>
                    <a:lstStyle/>
                    <a:p>
                      <a:pPr algn="l" fontAlgn="b"/>
                      <a:r>
                        <a:rPr lang="es-ES" sz="1600" b="1" i="0" u="none" strike="noStrike" dirty="0">
                          <a:solidFill>
                            <a:srgbClr val="000000"/>
                          </a:solidFill>
                          <a:effectLst/>
                          <a:latin typeface="Segoe UI Symbol" panose="020B0502040204020203" pitchFamily="34" charset="0"/>
                          <a:ea typeface="Segoe UI Symbol" panose="020B0502040204020203" pitchFamily="34" charset="0"/>
                        </a:rPr>
                        <a:t>POCO + NADA</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18,2%</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14,1%</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17,1%</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13,0%</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22,5%</a:t>
                      </a:r>
                    </a:p>
                  </a:txBody>
                  <a:tcPr marL="9525" marR="9525" marT="9525" marB="0" anchor="ctr">
                    <a:solidFill>
                      <a:schemeClr val="accent4">
                        <a:lumMod val="60000"/>
                        <a:lumOff val="40000"/>
                      </a:schemeClr>
                    </a:solidFill>
                  </a:tcPr>
                </a:tc>
                <a:tc>
                  <a:txBody>
                    <a:bodyPr/>
                    <a:lstStyle/>
                    <a:p>
                      <a:pPr marL="0" algn="ctr" defTabSz="914400" rtl="0" eaLnBrk="1" fontAlgn="b" latinLnBrk="0" hangingPunct="1"/>
                      <a:r>
                        <a:rPr lang="es-ES" sz="1600" b="1" u="none" strike="noStrike" kern="1200" dirty="0">
                          <a:solidFill>
                            <a:schemeClr val="dk1"/>
                          </a:solidFill>
                          <a:effectLst/>
                          <a:latin typeface="Segoe UI Symbol" panose="020B0502040204020203" pitchFamily="34" charset="0"/>
                          <a:ea typeface="Segoe UI Symbol" panose="020B0502040204020203" pitchFamily="34" charset="0"/>
                          <a:cs typeface="+mn-cs"/>
                        </a:rPr>
                        <a:t>20,3%</a:t>
                      </a:r>
                    </a:p>
                  </a:txBody>
                  <a:tcPr marL="9525" marR="9525" marT="9525" marB="0" anchor="ctr">
                    <a:solidFill>
                      <a:schemeClr val="accent4">
                        <a:lumMod val="60000"/>
                        <a:lumOff val="40000"/>
                      </a:schemeClr>
                    </a:solidFill>
                  </a:tcPr>
                </a:tc>
                <a:extLst>
                  <a:ext uri="{0D108BD9-81ED-4DB2-BD59-A6C34878D82A}">
                    <a16:rowId xmlns:a16="http://schemas.microsoft.com/office/drawing/2014/main" val="885406263"/>
                  </a:ext>
                </a:extLst>
              </a:tr>
            </a:tbl>
          </a:graphicData>
        </a:graphic>
      </p:graphicFrame>
      <p:sp>
        <p:nvSpPr>
          <p:cNvPr id="14" name="CuadroTexto 13">
            <a:extLst>
              <a:ext uri="{FF2B5EF4-FFF2-40B4-BE49-F238E27FC236}">
                <a16:creationId xmlns:a16="http://schemas.microsoft.com/office/drawing/2014/main" id="{CDFC4E64-C6FF-4DB5-96DE-5BCB30491F64}"/>
              </a:ext>
            </a:extLst>
          </p:cNvPr>
          <p:cNvSpPr txBox="1"/>
          <p:nvPr/>
        </p:nvSpPr>
        <p:spPr>
          <a:xfrm>
            <a:off x="76527" y="6588258"/>
            <a:ext cx="6096000"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1- ¿Cómo de satisfecho estás con tu vida sexual? </a:t>
            </a:r>
            <a:endParaRPr lang="es-ES" sz="900" dirty="0">
              <a:latin typeface="Segoe UI Symbol" panose="020B0502040204020203" pitchFamily="34" charset="0"/>
              <a:ea typeface="Segoe UI Symbol" panose="020B0502040204020203" pitchFamily="34" charset="0"/>
            </a:endParaRPr>
          </a:p>
        </p:txBody>
      </p:sp>
      <p:sp>
        <p:nvSpPr>
          <p:cNvPr id="2" name="Elipse 1">
            <a:extLst>
              <a:ext uri="{FF2B5EF4-FFF2-40B4-BE49-F238E27FC236}">
                <a16:creationId xmlns:a16="http://schemas.microsoft.com/office/drawing/2014/main" id="{C3FF0E4F-DA32-45A3-B9F6-4CA955BB0B33}"/>
              </a:ext>
            </a:extLst>
          </p:cNvPr>
          <p:cNvSpPr/>
          <p:nvPr/>
        </p:nvSpPr>
        <p:spPr>
          <a:xfrm>
            <a:off x="4100946" y="3429000"/>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a:extLst>
              <a:ext uri="{FF2B5EF4-FFF2-40B4-BE49-F238E27FC236}">
                <a16:creationId xmlns:a16="http://schemas.microsoft.com/office/drawing/2014/main" id="{76CF88AE-A2E4-4E5D-8FA4-585B64275E39}"/>
              </a:ext>
            </a:extLst>
          </p:cNvPr>
          <p:cNvSpPr/>
          <p:nvPr/>
        </p:nvSpPr>
        <p:spPr>
          <a:xfrm>
            <a:off x="7326467" y="3452043"/>
            <a:ext cx="858982" cy="42256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CF9087A2-B4CC-492C-B1ED-4D60AB6D10F0}"/>
              </a:ext>
            </a:extLst>
          </p:cNvPr>
          <p:cNvSpPr/>
          <p:nvPr/>
        </p:nvSpPr>
        <p:spPr>
          <a:xfrm>
            <a:off x="8878176" y="5285509"/>
            <a:ext cx="858982" cy="4225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395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4F2E0-6DE7-4595-AAF7-5ABD656D1C9F}"/>
              </a:ext>
            </a:extLst>
          </p:cNvPr>
          <p:cNvSpPr>
            <a:spLocks noGrp="1"/>
          </p:cNvSpPr>
          <p:nvPr>
            <p:ph type="title"/>
          </p:nvPr>
        </p:nvSpPr>
        <p:spPr>
          <a:xfrm>
            <a:off x="4848804" y="198251"/>
            <a:ext cx="6529359" cy="464602"/>
          </a:xfrm>
        </p:spPr>
        <p:txBody>
          <a:bodyPr>
            <a:normAutofit/>
          </a:bodyPr>
          <a:lstStyle/>
          <a:p>
            <a:r>
              <a:rPr lang="es-ES" sz="2000" b="1" dirty="0">
                <a:latin typeface="Aharoni" panose="02010803020104030203" pitchFamily="2" charset="-79"/>
                <a:ea typeface="+mn-ea"/>
                <a:cs typeface="Aharoni" panose="02010803020104030203" pitchFamily="2" charset="-79"/>
              </a:rPr>
              <a:t>Te has cuestionado tu género y/u orientación sexual</a:t>
            </a:r>
          </a:p>
        </p:txBody>
      </p:sp>
      <p:sp>
        <p:nvSpPr>
          <p:cNvPr id="4" name="Marcador de posición de número de diapositiva 5">
            <a:extLst>
              <a:ext uri="{FF2B5EF4-FFF2-40B4-BE49-F238E27FC236}">
                <a16:creationId xmlns:a16="http://schemas.microsoft.com/office/drawing/2014/main" id="{A9F9A9E4-6815-4387-864F-508CF4B0B002}"/>
              </a:ext>
            </a:extLst>
          </p:cNvPr>
          <p:cNvSpPr txBox="1">
            <a:spLocks/>
          </p:cNvSpPr>
          <p:nvPr/>
        </p:nvSpPr>
        <p:spPr>
          <a:xfrm>
            <a:off x="11472329" y="6453451"/>
            <a:ext cx="535510" cy="365760"/>
          </a:xfrm>
          <a:prstGeom prst="ellipse">
            <a:avLst/>
          </a:prstGeom>
          <a:solidFill>
            <a:schemeClr val="bg1">
              <a:alpha val="70000"/>
            </a:schemeClr>
          </a:solidFill>
          <a:ln>
            <a:solidFill>
              <a:schemeClr val="tx1"/>
            </a:solidFill>
          </a:ln>
        </p:spPr>
        <p:txBody>
          <a:bodyPr vert="horz" lIns="18288" tIns="45720" rIns="18288" bIns="45720" rtlCol="0" anchor="ctr">
            <a:noAutofit/>
          </a:bodyPr>
          <a:lstStyle>
            <a:defPPr rtl="0">
              <a:defRPr lang="es-es"/>
            </a:defPPr>
            <a:lvl1pPr marL="0" algn="ctr" defTabSz="457200" rtl="0" eaLnBrk="1" latinLnBrk="0" hangingPunct="1">
              <a:defRPr sz="1100" kern="1200" spc="0" baseline="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s-ES" smtClean="0"/>
              <a:pPr/>
              <a:t>9</a:t>
            </a:fld>
            <a:endParaRPr lang="es-ES"/>
          </a:p>
        </p:txBody>
      </p:sp>
      <p:pic>
        <p:nvPicPr>
          <p:cNvPr id="6" name="Imagen 5">
            <a:extLst>
              <a:ext uri="{FF2B5EF4-FFF2-40B4-BE49-F238E27FC236}">
                <a16:creationId xmlns:a16="http://schemas.microsoft.com/office/drawing/2014/main" id="{ACE156D6-1B34-4B45-845E-8E0BC148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8571" cy="6858000"/>
          </a:xfrm>
          <a:prstGeom prst="rect">
            <a:avLst/>
          </a:prstGeom>
        </p:spPr>
      </p:pic>
      <p:sp>
        <p:nvSpPr>
          <p:cNvPr id="5" name="CuadroTexto 4">
            <a:extLst>
              <a:ext uri="{FF2B5EF4-FFF2-40B4-BE49-F238E27FC236}">
                <a16:creationId xmlns:a16="http://schemas.microsoft.com/office/drawing/2014/main" id="{4073E289-D72A-4D07-A437-3955DDFD4F34}"/>
              </a:ext>
            </a:extLst>
          </p:cNvPr>
          <p:cNvSpPr txBox="1"/>
          <p:nvPr/>
        </p:nvSpPr>
        <p:spPr>
          <a:xfrm>
            <a:off x="4940425" y="6581001"/>
            <a:ext cx="6490049" cy="276999"/>
          </a:xfrm>
          <a:prstGeom prst="rect">
            <a:avLst/>
          </a:prstGeom>
          <a:noFill/>
        </p:spPr>
        <p:txBody>
          <a:bodyPr wrap="square">
            <a:spAutoFit/>
          </a:bodyPr>
          <a:lstStyle/>
          <a:p>
            <a:r>
              <a:rPr lang="es-ES" sz="1200" dirty="0">
                <a:effectLst/>
                <a:latin typeface="Segoe UI Symbol" panose="020B0502040204020203" pitchFamily="34" charset="0"/>
                <a:ea typeface="Segoe UI Symbol" panose="020B0502040204020203" pitchFamily="34" charset="0"/>
              </a:rPr>
              <a:t>2.- ¿Alguna vez te has cuestionado tu género y/u orientación sexual? </a:t>
            </a:r>
            <a:endParaRPr lang="es-ES" sz="1200" dirty="0">
              <a:latin typeface="Segoe UI Symbol" panose="020B0502040204020203" pitchFamily="34" charset="0"/>
              <a:ea typeface="Segoe UI Symbol" panose="020B0502040204020203" pitchFamily="34" charset="0"/>
            </a:endParaRPr>
          </a:p>
        </p:txBody>
      </p:sp>
      <p:sp>
        <p:nvSpPr>
          <p:cNvPr id="13" name="CuadroTexto 12">
            <a:extLst>
              <a:ext uri="{FF2B5EF4-FFF2-40B4-BE49-F238E27FC236}">
                <a16:creationId xmlns:a16="http://schemas.microsoft.com/office/drawing/2014/main" id="{BEB2EE19-8B44-4C3A-B945-9A3D1DCF33FE}"/>
              </a:ext>
            </a:extLst>
          </p:cNvPr>
          <p:cNvSpPr txBox="1"/>
          <p:nvPr/>
        </p:nvSpPr>
        <p:spPr>
          <a:xfrm>
            <a:off x="5181599" y="1250922"/>
            <a:ext cx="6604566" cy="523220"/>
          </a:xfrm>
          <a:prstGeom prst="rect">
            <a:avLst/>
          </a:prstGeom>
          <a:noFill/>
        </p:spPr>
        <p:txBody>
          <a:bodyPr wrap="square" rtlCol="0">
            <a:spAutoFit/>
          </a:bodyPr>
          <a:lstStyle/>
          <a:p>
            <a:pPr algn="just"/>
            <a:r>
              <a:rPr lang="es-ES" sz="1400" dirty="0"/>
              <a:t>Pese a que la gran mayoría (80,4%) de los españoles no se ha cuestionado su orientación sexual, casi 2 de cada 10 si lo ha hecho en algún momento de su vida.</a:t>
            </a:r>
          </a:p>
        </p:txBody>
      </p:sp>
      <p:sp>
        <p:nvSpPr>
          <p:cNvPr id="14" name="15 CuadroTexto">
            <a:extLst>
              <a:ext uri="{FF2B5EF4-FFF2-40B4-BE49-F238E27FC236}">
                <a16:creationId xmlns:a16="http://schemas.microsoft.com/office/drawing/2014/main" id="{EAB8E608-FDE3-46C7-9AAF-33A96D87254B}"/>
              </a:ext>
            </a:extLst>
          </p:cNvPr>
          <p:cNvSpPr txBox="1"/>
          <p:nvPr/>
        </p:nvSpPr>
        <p:spPr>
          <a:xfrm>
            <a:off x="7416706" y="6213494"/>
            <a:ext cx="1965325" cy="253916"/>
          </a:xfrm>
          <a:prstGeom prst="rect">
            <a:avLst/>
          </a:prstGeom>
          <a:noFill/>
        </p:spPr>
        <p:txBody>
          <a:bodyPr>
            <a:spAutoFit/>
          </a:bodyPr>
          <a:lstStyle/>
          <a:p>
            <a:pPr algn="ctr">
              <a:defRPr/>
            </a:pPr>
            <a:r>
              <a:rPr lang="es-ES_tradnl" sz="1050" dirty="0">
                <a:solidFill>
                  <a:schemeClr val="bg1">
                    <a:lumMod val="50000"/>
                  </a:schemeClr>
                </a:solidFill>
                <a:latin typeface="Century Gothic" panose="020B0502020202020204" pitchFamily="34" charset="0"/>
              </a:rPr>
              <a:t>Base: 1500 entrevistas</a:t>
            </a:r>
          </a:p>
        </p:txBody>
      </p:sp>
      <p:graphicFrame>
        <p:nvGraphicFramePr>
          <p:cNvPr id="11" name="Gráfico 10">
            <a:extLst>
              <a:ext uri="{FF2B5EF4-FFF2-40B4-BE49-F238E27FC236}">
                <a16:creationId xmlns:a16="http://schemas.microsoft.com/office/drawing/2014/main" id="{F39B204F-3CDA-46BD-AF76-FAA8E6120D08}"/>
              </a:ext>
            </a:extLst>
          </p:cNvPr>
          <p:cNvGraphicFramePr/>
          <p:nvPr>
            <p:extLst>
              <p:ext uri="{D42A27DB-BD31-4B8C-83A1-F6EECF244321}">
                <p14:modId xmlns:p14="http://schemas.microsoft.com/office/powerpoint/2010/main" val="1980356627"/>
              </p:ext>
            </p:extLst>
          </p:nvPr>
        </p:nvGraphicFramePr>
        <p:xfrm>
          <a:off x="6096000" y="2219396"/>
          <a:ext cx="5225144" cy="3880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349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Horizontal_text_frames_5"/>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8706</Words>
  <Application>Microsoft Office PowerPoint</Application>
  <PresentationFormat>Panorámica</PresentationFormat>
  <Paragraphs>1249</Paragraphs>
  <Slides>71</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71</vt:i4>
      </vt:variant>
    </vt:vector>
  </HeadingPairs>
  <TitlesOfParts>
    <vt:vector size="81" baseType="lpstr">
      <vt:lpstr>Abadi</vt:lpstr>
      <vt:lpstr>Aharoni</vt:lpstr>
      <vt:lpstr>Arial</vt:lpstr>
      <vt:lpstr>Arial Black</vt:lpstr>
      <vt:lpstr>Calibri</vt:lpstr>
      <vt:lpstr>Calibri Light</vt:lpstr>
      <vt:lpstr>Century Gothic</vt:lpstr>
      <vt:lpstr>Segoe UI Symbol</vt:lpstr>
      <vt:lpstr>Wingdings</vt:lpstr>
      <vt:lpstr>Tema de Office</vt:lpstr>
      <vt:lpstr>BARÓMETRO ANUAL DE SALUD SEXUAL MASCULINA EN ESPAÑA</vt:lpstr>
      <vt:lpstr>Objetivos </vt:lpstr>
      <vt:lpstr>Presentación de PowerPoint</vt:lpstr>
      <vt:lpstr>Presentación de PowerPoint</vt:lpstr>
      <vt:lpstr>Satisfacción con su vida sexual</vt:lpstr>
      <vt:lpstr>Satisfacción con su vida sexual</vt:lpstr>
      <vt:lpstr>Satisfacción con su vida sexual</vt:lpstr>
      <vt:lpstr>Satisfacción con su vida sexual</vt:lpstr>
      <vt:lpstr>Te has cuestionado tu género y/u orientación sexual</vt:lpstr>
      <vt:lpstr>Te has cuestionado tu género y/u orientación sexual</vt:lpstr>
      <vt:lpstr>Te has cuestionado tu género y/u orientación sexual</vt:lpstr>
      <vt:lpstr>Te has cuestionado tu género y/u orientación sexual</vt:lpstr>
      <vt:lpstr>Presentación de PowerPoint</vt:lpstr>
      <vt:lpstr>Presentación de PowerPoint</vt:lpstr>
      <vt:lpstr>Presentación de PowerPoint</vt:lpstr>
      <vt:lpstr>Presentación de PowerPoint</vt:lpstr>
      <vt:lpstr>Nivel de preocupación porque la otra persona no alcance el orgasmo</vt:lpstr>
      <vt:lpstr>Nivel de preocupación porque la otra persona no alcance el orgasmo</vt:lpstr>
      <vt:lpstr>Presentación de PowerPoint</vt:lpstr>
      <vt:lpstr>Nivel de preocupación porque la otra persona no alcance el orgasmo</vt:lpstr>
      <vt:lpstr>Renunciarías a tener orgasmos toda tu vida por 1 millón de €</vt:lpstr>
      <vt:lpstr>Renunciarías a tener orgasmos toda tu vida por 1 millón de €</vt:lpstr>
      <vt:lpstr>Presentación de PowerPoint</vt:lpstr>
      <vt:lpstr>Renunciarías a tener orgasmos toda tu vida por 1 millón de €</vt:lpstr>
      <vt:lpstr>El control eyaculatorio, la duración en las relaciones, es importante en una vida sexual plena</vt:lpstr>
      <vt:lpstr>El control eyaculatorio, la duración en las relaciones, es importante en una vida sexual plena</vt:lpstr>
      <vt:lpstr>El control eyaculatorio, la duración en las relaciones, es importante en una vida sexual plena</vt:lpstr>
      <vt:lpstr>Presentación de PowerPoint</vt:lpstr>
      <vt:lpstr>Ha tenido algún problema sexual</vt:lpstr>
      <vt:lpstr>Ha tenido algún problema sexual</vt:lpstr>
      <vt:lpstr>Ha tenido algún problema sexual</vt:lpstr>
      <vt:lpstr>Presentación de PowerPoint</vt:lpstr>
      <vt:lpstr>Ha considerado acudir a un profesional</vt:lpstr>
      <vt:lpstr>Ha considerado acudir a un profesional</vt:lpstr>
      <vt:lpstr>Presentación de PowerPoint</vt:lpstr>
      <vt:lpstr>Ha considerado acudir a un profesional</vt:lpstr>
      <vt:lpstr>Se hace revisiones rutinarias</vt:lpstr>
      <vt:lpstr>Se hace revisiones rutinarias</vt:lpstr>
      <vt:lpstr>Se hace revisiones rutinarias</vt:lpstr>
      <vt:lpstr>Presentación de PowerPoint</vt:lpstr>
      <vt:lpstr>Se siente inseguro cuando se acuesta con alguien</vt:lpstr>
      <vt:lpstr>Se siente inseguro cuando se acuesta con alguien</vt:lpstr>
      <vt:lpstr>Presentación de PowerPoint</vt:lpstr>
      <vt:lpstr>Se siente inseguro cuando se acuesta con alguien</vt:lpstr>
      <vt:lpstr>Se siente cómodo hablando de sexo en entorno cercano</vt:lpstr>
      <vt:lpstr>Se siente cómodo hablando de sexo en entorno cercano</vt:lpstr>
      <vt:lpstr>Se siente cómodo hablando de sexo en entorno cercano</vt:lpstr>
      <vt:lpstr>Presentación de PowerPoint</vt:lpstr>
      <vt:lpstr>Cuando tiene una pregunta sobre salud sexual, a quien acude</vt:lpstr>
      <vt:lpstr>Presentación de PowerPoint</vt:lpstr>
      <vt:lpstr>Presentación de PowerPoint</vt:lpstr>
      <vt:lpstr>Cuando tiene una pregunta sobre salud sexual, a quien acude</vt:lpstr>
      <vt:lpstr>Importancia del sexo en una relación de pareja</vt:lpstr>
      <vt:lpstr>Presentación de PowerPoint</vt:lpstr>
      <vt:lpstr>Presentación de PowerPoint</vt:lpstr>
      <vt:lpstr>Presentación de PowerPoint</vt:lpstr>
      <vt:lpstr>El sexo es mejor que …</vt:lpstr>
      <vt:lpstr>El sexo es mejor que …</vt:lpstr>
      <vt:lpstr>El sexo es mejor que …</vt:lpstr>
      <vt:lpstr>El sexo es mejor que …</vt:lpstr>
      <vt:lpstr>Prácticas sexuales realizadas</vt:lpstr>
      <vt:lpstr>Presentación de PowerPoint</vt:lpstr>
      <vt:lpstr>Presentación de PowerPoint</vt:lpstr>
      <vt:lpstr>Presentación de PowerPoint</vt:lpstr>
      <vt:lpstr>Presentación de PowerPoint</vt:lpstr>
      <vt:lpstr>Conclusiones</vt:lpstr>
      <vt:lpstr>Conclusiones</vt:lpstr>
      <vt:lpstr>Conclusiones</vt:lpstr>
      <vt:lpstr>Conclusiones</vt:lpstr>
      <vt:lpstr>Conclusiones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MASTURBACIÓN MASCULINA</dc:title>
  <dc:creator>Manu Gallego</dc:creator>
  <cp:lastModifiedBy>Manu Gallego</cp:lastModifiedBy>
  <cp:revision>38</cp:revision>
  <dcterms:created xsi:type="dcterms:W3CDTF">2021-04-25T17:48:02Z</dcterms:created>
  <dcterms:modified xsi:type="dcterms:W3CDTF">2021-10-22T07:43:34Z</dcterms:modified>
</cp:coreProperties>
</file>